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21">
          <p15:clr>
            <a:srgbClr val="A4A3A4"/>
          </p15:clr>
        </p15:guide>
        <p15:guide id="4" pos="52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8D1"/>
    <a:srgbClr val="0DCCBD"/>
    <a:srgbClr val="F49C2E"/>
    <a:srgbClr val="E54656"/>
    <a:srgbClr val="454545"/>
    <a:srgbClr val="3CA994"/>
    <a:srgbClr val="EC7883"/>
    <a:srgbClr val="AF99C7"/>
    <a:srgbClr val="8C6DAF"/>
    <a:srgbClr val="A28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55" autoAdjust="0"/>
    <p:restoredTop sz="94660"/>
  </p:normalViewPr>
  <p:slideViewPr>
    <p:cSldViewPr>
      <p:cViewPr varScale="1">
        <p:scale>
          <a:sx n="101" d="100"/>
          <a:sy n="101" d="100"/>
        </p:scale>
        <p:origin x="1704" y="60"/>
      </p:cViewPr>
      <p:guideLst>
        <p:guide orient="horz" pos="2160"/>
        <p:guide pos="2880"/>
        <p:guide pos="521"/>
        <p:guide pos="52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8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718C8-68FF-4F13-9694-4CDDABB1F08E}" type="datetimeFigureOut">
              <a:rPr lang="ko-KR" altLang="en-US" smtClean="0"/>
              <a:t>2023-05-18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304FB-6230-449C-B789-DAFC1C74FC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320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768D4-430F-498B-836B-ACFD9C81D056}" type="datetimeFigureOut">
              <a:rPr lang="ko-KR" altLang="en-US" smtClean="0"/>
              <a:t>2023-05-18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5E827-8F1B-44BF-B92F-C780D5B89B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8897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5E827-8F1B-44BF-B92F-C780D5B89B8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3622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5E827-8F1B-44BF-B92F-C780D5B89B8B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52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5E827-8F1B-44BF-B92F-C780D5B89B8B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8774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2023 이든에듀\흡연예방 활동지 ppt\2023 흡연예방 ppt 배경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11"/>
            <a:ext cx="9174480" cy="686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60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39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2023 이든에듀\흡연예방 활동지 ppt\수정\흡연예방교육 PPT 표지배경_대지 1 사본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8" y="0"/>
            <a:ext cx="915035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85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58" b="97329" l="9936" r="91667">
                        <a14:foregroundMark x1="35897" y1="32344" x2="35897" y2="32344"/>
                        <a14:foregroundMark x1="38141" y1="16914" x2="38141" y2="16914"/>
                        <a14:backgroundMark x1="63462" y1="62315" x2="63462" y2="62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95040"/>
            <a:ext cx="951080" cy="1027289"/>
          </a:xfrm>
          <a:prstGeom prst="rect">
            <a:avLst/>
          </a:prstGeom>
        </p:spPr>
      </p:pic>
      <p:pic>
        <p:nvPicPr>
          <p:cNvPr id="4098" name="Picture 2" descr="E:\2023 이든에듀\흡연예방 활동지 ppt\수정\흡연예방교육 PPT 표지배경_대지 1 사본 2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6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2023 이든에듀\흡연예방 활동지 ppt\수정\흡연예방교육 PPT 표지배경_대지 1 사본 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98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2023 이든에듀\흡연예방 활동지 ppt\수정\흡연예방교육 PPT 표지배경_대지 1 사본 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84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48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287524" y="6381328"/>
            <a:ext cx="8568952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287524" y="6381328"/>
            <a:ext cx="8568952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>
            <a:off x="7773120" y="827099"/>
            <a:ext cx="547426" cy="507855"/>
            <a:chOff x="12723813" y="4267201"/>
            <a:chExt cx="1054100" cy="977900"/>
          </a:xfrm>
          <a:solidFill>
            <a:schemeClr val="bg1"/>
          </a:solidFill>
        </p:grpSpPr>
        <p:sp>
          <p:nvSpPr>
            <p:cNvPr id="11" name="Freeform 261"/>
            <p:cNvSpPr>
              <a:spLocks/>
            </p:cNvSpPr>
            <p:nvPr/>
          </p:nvSpPr>
          <p:spPr bwMode="auto">
            <a:xfrm>
              <a:off x="13635038" y="5108576"/>
              <a:ext cx="31750" cy="117475"/>
            </a:xfrm>
            <a:custGeom>
              <a:avLst/>
              <a:gdLst>
                <a:gd name="T0" fmla="*/ 10 w 20"/>
                <a:gd name="T1" fmla="*/ 74 h 74"/>
                <a:gd name="T2" fmla="*/ 10 w 20"/>
                <a:gd name="T3" fmla="*/ 74 h 74"/>
                <a:gd name="T4" fmla="*/ 6 w 20"/>
                <a:gd name="T5" fmla="*/ 74 h 74"/>
                <a:gd name="T6" fmla="*/ 2 w 20"/>
                <a:gd name="T7" fmla="*/ 72 h 74"/>
                <a:gd name="T8" fmla="*/ 0 w 20"/>
                <a:gd name="T9" fmla="*/ 68 h 74"/>
                <a:gd name="T10" fmla="*/ 0 w 20"/>
                <a:gd name="T11" fmla="*/ 64 h 74"/>
                <a:gd name="T12" fmla="*/ 0 w 20"/>
                <a:gd name="T13" fmla="*/ 10 h 74"/>
                <a:gd name="T14" fmla="*/ 0 w 20"/>
                <a:gd name="T15" fmla="*/ 10 h 74"/>
                <a:gd name="T16" fmla="*/ 0 w 20"/>
                <a:gd name="T17" fmla="*/ 6 h 74"/>
                <a:gd name="T18" fmla="*/ 2 w 20"/>
                <a:gd name="T19" fmla="*/ 4 h 74"/>
                <a:gd name="T20" fmla="*/ 6 w 20"/>
                <a:gd name="T21" fmla="*/ 2 h 74"/>
                <a:gd name="T22" fmla="*/ 10 w 20"/>
                <a:gd name="T23" fmla="*/ 0 h 74"/>
                <a:gd name="T24" fmla="*/ 10 w 20"/>
                <a:gd name="T25" fmla="*/ 0 h 74"/>
                <a:gd name="T26" fmla="*/ 14 w 20"/>
                <a:gd name="T27" fmla="*/ 2 h 74"/>
                <a:gd name="T28" fmla="*/ 18 w 20"/>
                <a:gd name="T29" fmla="*/ 4 h 74"/>
                <a:gd name="T30" fmla="*/ 20 w 20"/>
                <a:gd name="T31" fmla="*/ 6 h 74"/>
                <a:gd name="T32" fmla="*/ 20 w 20"/>
                <a:gd name="T33" fmla="*/ 10 h 74"/>
                <a:gd name="T34" fmla="*/ 20 w 20"/>
                <a:gd name="T35" fmla="*/ 64 h 74"/>
                <a:gd name="T36" fmla="*/ 20 w 20"/>
                <a:gd name="T37" fmla="*/ 64 h 74"/>
                <a:gd name="T38" fmla="*/ 20 w 20"/>
                <a:gd name="T39" fmla="*/ 68 h 74"/>
                <a:gd name="T40" fmla="*/ 18 w 20"/>
                <a:gd name="T41" fmla="*/ 72 h 74"/>
                <a:gd name="T42" fmla="*/ 14 w 20"/>
                <a:gd name="T43" fmla="*/ 74 h 74"/>
                <a:gd name="T44" fmla="*/ 10 w 20"/>
                <a:gd name="T45" fmla="*/ 74 h 74"/>
                <a:gd name="T46" fmla="*/ 10 w 20"/>
                <a:gd name="T4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74">
                  <a:moveTo>
                    <a:pt x="10" y="74"/>
                  </a:moveTo>
                  <a:lnTo>
                    <a:pt x="10" y="74"/>
                  </a:lnTo>
                  <a:lnTo>
                    <a:pt x="6" y="74"/>
                  </a:lnTo>
                  <a:lnTo>
                    <a:pt x="2" y="72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0" y="10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20" y="68"/>
                  </a:lnTo>
                  <a:lnTo>
                    <a:pt x="18" y="72"/>
                  </a:lnTo>
                  <a:lnTo>
                    <a:pt x="14" y="74"/>
                  </a:lnTo>
                  <a:lnTo>
                    <a:pt x="10" y="74"/>
                  </a:lnTo>
                  <a:lnTo>
                    <a:pt x="10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262"/>
            <p:cNvSpPr>
              <a:spLocks/>
            </p:cNvSpPr>
            <p:nvPr/>
          </p:nvSpPr>
          <p:spPr bwMode="auto">
            <a:xfrm>
              <a:off x="13549313" y="5108576"/>
              <a:ext cx="31750" cy="117475"/>
            </a:xfrm>
            <a:custGeom>
              <a:avLst/>
              <a:gdLst>
                <a:gd name="T0" fmla="*/ 10 w 20"/>
                <a:gd name="T1" fmla="*/ 74 h 74"/>
                <a:gd name="T2" fmla="*/ 10 w 20"/>
                <a:gd name="T3" fmla="*/ 74 h 74"/>
                <a:gd name="T4" fmla="*/ 6 w 20"/>
                <a:gd name="T5" fmla="*/ 74 h 74"/>
                <a:gd name="T6" fmla="*/ 2 w 20"/>
                <a:gd name="T7" fmla="*/ 72 h 74"/>
                <a:gd name="T8" fmla="*/ 0 w 20"/>
                <a:gd name="T9" fmla="*/ 68 h 74"/>
                <a:gd name="T10" fmla="*/ 0 w 20"/>
                <a:gd name="T11" fmla="*/ 64 h 74"/>
                <a:gd name="T12" fmla="*/ 0 w 20"/>
                <a:gd name="T13" fmla="*/ 10 h 74"/>
                <a:gd name="T14" fmla="*/ 0 w 20"/>
                <a:gd name="T15" fmla="*/ 10 h 74"/>
                <a:gd name="T16" fmla="*/ 0 w 20"/>
                <a:gd name="T17" fmla="*/ 6 h 74"/>
                <a:gd name="T18" fmla="*/ 2 w 20"/>
                <a:gd name="T19" fmla="*/ 4 h 74"/>
                <a:gd name="T20" fmla="*/ 6 w 20"/>
                <a:gd name="T21" fmla="*/ 2 h 74"/>
                <a:gd name="T22" fmla="*/ 10 w 20"/>
                <a:gd name="T23" fmla="*/ 0 h 74"/>
                <a:gd name="T24" fmla="*/ 10 w 20"/>
                <a:gd name="T25" fmla="*/ 0 h 74"/>
                <a:gd name="T26" fmla="*/ 14 w 20"/>
                <a:gd name="T27" fmla="*/ 2 h 74"/>
                <a:gd name="T28" fmla="*/ 16 w 20"/>
                <a:gd name="T29" fmla="*/ 4 h 74"/>
                <a:gd name="T30" fmla="*/ 18 w 20"/>
                <a:gd name="T31" fmla="*/ 6 h 74"/>
                <a:gd name="T32" fmla="*/ 20 w 20"/>
                <a:gd name="T33" fmla="*/ 10 h 74"/>
                <a:gd name="T34" fmla="*/ 20 w 20"/>
                <a:gd name="T35" fmla="*/ 64 h 74"/>
                <a:gd name="T36" fmla="*/ 20 w 20"/>
                <a:gd name="T37" fmla="*/ 64 h 74"/>
                <a:gd name="T38" fmla="*/ 18 w 20"/>
                <a:gd name="T39" fmla="*/ 68 h 74"/>
                <a:gd name="T40" fmla="*/ 16 w 20"/>
                <a:gd name="T41" fmla="*/ 72 h 74"/>
                <a:gd name="T42" fmla="*/ 14 w 20"/>
                <a:gd name="T43" fmla="*/ 74 h 74"/>
                <a:gd name="T44" fmla="*/ 10 w 20"/>
                <a:gd name="T45" fmla="*/ 74 h 74"/>
                <a:gd name="T46" fmla="*/ 10 w 20"/>
                <a:gd name="T4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74">
                  <a:moveTo>
                    <a:pt x="10" y="74"/>
                  </a:moveTo>
                  <a:lnTo>
                    <a:pt x="10" y="74"/>
                  </a:lnTo>
                  <a:lnTo>
                    <a:pt x="6" y="74"/>
                  </a:lnTo>
                  <a:lnTo>
                    <a:pt x="2" y="72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20" y="10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18" y="68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0" y="74"/>
                  </a:lnTo>
                  <a:lnTo>
                    <a:pt x="10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263"/>
            <p:cNvSpPr>
              <a:spLocks noEditPoints="1"/>
            </p:cNvSpPr>
            <p:nvPr/>
          </p:nvSpPr>
          <p:spPr bwMode="auto">
            <a:xfrm>
              <a:off x="12723813" y="4267201"/>
              <a:ext cx="542925" cy="787400"/>
            </a:xfrm>
            <a:custGeom>
              <a:avLst/>
              <a:gdLst>
                <a:gd name="T0" fmla="*/ 56 w 342"/>
                <a:gd name="T1" fmla="*/ 496 h 496"/>
                <a:gd name="T2" fmla="*/ 46 w 342"/>
                <a:gd name="T3" fmla="*/ 494 h 496"/>
                <a:gd name="T4" fmla="*/ 26 w 342"/>
                <a:gd name="T5" fmla="*/ 486 h 496"/>
                <a:gd name="T6" fmla="*/ 10 w 342"/>
                <a:gd name="T7" fmla="*/ 470 h 496"/>
                <a:gd name="T8" fmla="*/ 2 w 342"/>
                <a:gd name="T9" fmla="*/ 450 h 496"/>
                <a:gd name="T10" fmla="*/ 0 w 342"/>
                <a:gd name="T11" fmla="*/ 56 h 496"/>
                <a:gd name="T12" fmla="*/ 2 w 342"/>
                <a:gd name="T13" fmla="*/ 44 h 496"/>
                <a:gd name="T14" fmla="*/ 10 w 342"/>
                <a:gd name="T15" fmla="*/ 24 h 496"/>
                <a:gd name="T16" fmla="*/ 26 w 342"/>
                <a:gd name="T17" fmla="*/ 10 h 496"/>
                <a:gd name="T18" fmla="*/ 46 w 342"/>
                <a:gd name="T19" fmla="*/ 2 h 496"/>
                <a:gd name="T20" fmla="*/ 286 w 342"/>
                <a:gd name="T21" fmla="*/ 0 h 496"/>
                <a:gd name="T22" fmla="*/ 298 w 342"/>
                <a:gd name="T23" fmla="*/ 2 h 496"/>
                <a:gd name="T24" fmla="*/ 318 w 342"/>
                <a:gd name="T25" fmla="*/ 10 h 496"/>
                <a:gd name="T26" fmla="*/ 332 w 342"/>
                <a:gd name="T27" fmla="*/ 24 h 496"/>
                <a:gd name="T28" fmla="*/ 342 w 342"/>
                <a:gd name="T29" fmla="*/ 44 h 496"/>
                <a:gd name="T30" fmla="*/ 342 w 342"/>
                <a:gd name="T31" fmla="*/ 440 h 496"/>
                <a:gd name="T32" fmla="*/ 342 w 342"/>
                <a:gd name="T33" fmla="*/ 450 h 496"/>
                <a:gd name="T34" fmla="*/ 332 w 342"/>
                <a:gd name="T35" fmla="*/ 470 h 496"/>
                <a:gd name="T36" fmla="*/ 318 w 342"/>
                <a:gd name="T37" fmla="*/ 486 h 496"/>
                <a:gd name="T38" fmla="*/ 298 w 342"/>
                <a:gd name="T39" fmla="*/ 494 h 496"/>
                <a:gd name="T40" fmla="*/ 286 w 342"/>
                <a:gd name="T41" fmla="*/ 496 h 496"/>
                <a:gd name="T42" fmla="*/ 56 w 342"/>
                <a:gd name="T43" fmla="*/ 20 h 496"/>
                <a:gd name="T44" fmla="*/ 42 w 342"/>
                <a:gd name="T45" fmla="*/ 22 h 496"/>
                <a:gd name="T46" fmla="*/ 32 w 342"/>
                <a:gd name="T47" fmla="*/ 30 h 496"/>
                <a:gd name="T48" fmla="*/ 24 w 342"/>
                <a:gd name="T49" fmla="*/ 42 h 496"/>
                <a:gd name="T50" fmla="*/ 20 w 342"/>
                <a:gd name="T51" fmla="*/ 56 h 496"/>
                <a:gd name="T52" fmla="*/ 20 w 342"/>
                <a:gd name="T53" fmla="*/ 440 h 496"/>
                <a:gd name="T54" fmla="*/ 24 w 342"/>
                <a:gd name="T55" fmla="*/ 454 h 496"/>
                <a:gd name="T56" fmla="*/ 32 w 342"/>
                <a:gd name="T57" fmla="*/ 464 h 496"/>
                <a:gd name="T58" fmla="*/ 42 w 342"/>
                <a:gd name="T59" fmla="*/ 472 h 496"/>
                <a:gd name="T60" fmla="*/ 56 w 342"/>
                <a:gd name="T61" fmla="*/ 476 h 496"/>
                <a:gd name="T62" fmla="*/ 286 w 342"/>
                <a:gd name="T63" fmla="*/ 476 h 496"/>
                <a:gd name="T64" fmla="*/ 300 w 342"/>
                <a:gd name="T65" fmla="*/ 472 h 496"/>
                <a:gd name="T66" fmla="*/ 312 w 342"/>
                <a:gd name="T67" fmla="*/ 464 h 496"/>
                <a:gd name="T68" fmla="*/ 320 w 342"/>
                <a:gd name="T69" fmla="*/ 454 h 496"/>
                <a:gd name="T70" fmla="*/ 322 w 342"/>
                <a:gd name="T71" fmla="*/ 440 h 496"/>
                <a:gd name="T72" fmla="*/ 322 w 342"/>
                <a:gd name="T73" fmla="*/ 56 h 496"/>
                <a:gd name="T74" fmla="*/ 320 w 342"/>
                <a:gd name="T75" fmla="*/ 42 h 496"/>
                <a:gd name="T76" fmla="*/ 312 w 342"/>
                <a:gd name="T77" fmla="*/ 30 h 496"/>
                <a:gd name="T78" fmla="*/ 300 w 342"/>
                <a:gd name="T79" fmla="*/ 22 h 496"/>
                <a:gd name="T80" fmla="*/ 286 w 342"/>
                <a:gd name="T81" fmla="*/ 2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2" h="496">
                  <a:moveTo>
                    <a:pt x="286" y="496"/>
                  </a:moveTo>
                  <a:lnTo>
                    <a:pt x="56" y="496"/>
                  </a:lnTo>
                  <a:lnTo>
                    <a:pt x="56" y="496"/>
                  </a:lnTo>
                  <a:lnTo>
                    <a:pt x="46" y="494"/>
                  </a:lnTo>
                  <a:lnTo>
                    <a:pt x="34" y="490"/>
                  </a:lnTo>
                  <a:lnTo>
                    <a:pt x="26" y="486"/>
                  </a:lnTo>
                  <a:lnTo>
                    <a:pt x="16" y="480"/>
                  </a:lnTo>
                  <a:lnTo>
                    <a:pt x="10" y="470"/>
                  </a:lnTo>
                  <a:lnTo>
                    <a:pt x="6" y="462"/>
                  </a:lnTo>
                  <a:lnTo>
                    <a:pt x="2" y="450"/>
                  </a:lnTo>
                  <a:lnTo>
                    <a:pt x="0" y="44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44"/>
                  </a:lnTo>
                  <a:lnTo>
                    <a:pt x="6" y="34"/>
                  </a:lnTo>
                  <a:lnTo>
                    <a:pt x="10" y="24"/>
                  </a:lnTo>
                  <a:lnTo>
                    <a:pt x="16" y="16"/>
                  </a:lnTo>
                  <a:lnTo>
                    <a:pt x="26" y="10"/>
                  </a:lnTo>
                  <a:lnTo>
                    <a:pt x="34" y="4"/>
                  </a:lnTo>
                  <a:lnTo>
                    <a:pt x="46" y="2"/>
                  </a:lnTo>
                  <a:lnTo>
                    <a:pt x="56" y="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98" y="2"/>
                  </a:lnTo>
                  <a:lnTo>
                    <a:pt x="308" y="4"/>
                  </a:lnTo>
                  <a:lnTo>
                    <a:pt x="318" y="10"/>
                  </a:lnTo>
                  <a:lnTo>
                    <a:pt x="326" y="16"/>
                  </a:lnTo>
                  <a:lnTo>
                    <a:pt x="332" y="24"/>
                  </a:lnTo>
                  <a:lnTo>
                    <a:pt x="338" y="34"/>
                  </a:lnTo>
                  <a:lnTo>
                    <a:pt x="342" y="44"/>
                  </a:lnTo>
                  <a:lnTo>
                    <a:pt x="342" y="56"/>
                  </a:lnTo>
                  <a:lnTo>
                    <a:pt x="342" y="440"/>
                  </a:lnTo>
                  <a:lnTo>
                    <a:pt x="342" y="440"/>
                  </a:lnTo>
                  <a:lnTo>
                    <a:pt x="342" y="450"/>
                  </a:lnTo>
                  <a:lnTo>
                    <a:pt x="338" y="462"/>
                  </a:lnTo>
                  <a:lnTo>
                    <a:pt x="332" y="470"/>
                  </a:lnTo>
                  <a:lnTo>
                    <a:pt x="326" y="480"/>
                  </a:lnTo>
                  <a:lnTo>
                    <a:pt x="318" y="486"/>
                  </a:lnTo>
                  <a:lnTo>
                    <a:pt x="308" y="490"/>
                  </a:lnTo>
                  <a:lnTo>
                    <a:pt x="298" y="494"/>
                  </a:lnTo>
                  <a:lnTo>
                    <a:pt x="286" y="496"/>
                  </a:lnTo>
                  <a:lnTo>
                    <a:pt x="286" y="496"/>
                  </a:lnTo>
                  <a:close/>
                  <a:moveTo>
                    <a:pt x="56" y="20"/>
                  </a:moveTo>
                  <a:lnTo>
                    <a:pt x="56" y="20"/>
                  </a:lnTo>
                  <a:lnTo>
                    <a:pt x="50" y="20"/>
                  </a:lnTo>
                  <a:lnTo>
                    <a:pt x="42" y="22"/>
                  </a:lnTo>
                  <a:lnTo>
                    <a:pt x="36" y="26"/>
                  </a:lnTo>
                  <a:lnTo>
                    <a:pt x="32" y="30"/>
                  </a:lnTo>
                  <a:lnTo>
                    <a:pt x="26" y="36"/>
                  </a:lnTo>
                  <a:lnTo>
                    <a:pt x="24" y="42"/>
                  </a:lnTo>
                  <a:lnTo>
                    <a:pt x="22" y="48"/>
                  </a:lnTo>
                  <a:lnTo>
                    <a:pt x="20" y="56"/>
                  </a:lnTo>
                  <a:lnTo>
                    <a:pt x="20" y="440"/>
                  </a:lnTo>
                  <a:lnTo>
                    <a:pt x="20" y="440"/>
                  </a:lnTo>
                  <a:lnTo>
                    <a:pt x="22" y="446"/>
                  </a:lnTo>
                  <a:lnTo>
                    <a:pt x="24" y="454"/>
                  </a:lnTo>
                  <a:lnTo>
                    <a:pt x="26" y="460"/>
                  </a:lnTo>
                  <a:lnTo>
                    <a:pt x="32" y="464"/>
                  </a:lnTo>
                  <a:lnTo>
                    <a:pt x="36" y="470"/>
                  </a:lnTo>
                  <a:lnTo>
                    <a:pt x="42" y="472"/>
                  </a:lnTo>
                  <a:lnTo>
                    <a:pt x="50" y="474"/>
                  </a:lnTo>
                  <a:lnTo>
                    <a:pt x="56" y="476"/>
                  </a:lnTo>
                  <a:lnTo>
                    <a:pt x="286" y="476"/>
                  </a:lnTo>
                  <a:lnTo>
                    <a:pt x="286" y="476"/>
                  </a:lnTo>
                  <a:lnTo>
                    <a:pt x="294" y="474"/>
                  </a:lnTo>
                  <a:lnTo>
                    <a:pt x="300" y="472"/>
                  </a:lnTo>
                  <a:lnTo>
                    <a:pt x="306" y="470"/>
                  </a:lnTo>
                  <a:lnTo>
                    <a:pt x="312" y="464"/>
                  </a:lnTo>
                  <a:lnTo>
                    <a:pt x="316" y="460"/>
                  </a:lnTo>
                  <a:lnTo>
                    <a:pt x="320" y="454"/>
                  </a:lnTo>
                  <a:lnTo>
                    <a:pt x="322" y="446"/>
                  </a:lnTo>
                  <a:lnTo>
                    <a:pt x="322" y="440"/>
                  </a:lnTo>
                  <a:lnTo>
                    <a:pt x="322" y="56"/>
                  </a:lnTo>
                  <a:lnTo>
                    <a:pt x="322" y="56"/>
                  </a:lnTo>
                  <a:lnTo>
                    <a:pt x="322" y="48"/>
                  </a:lnTo>
                  <a:lnTo>
                    <a:pt x="320" y="42"/>
                  </a:lnTo>
                  <a:lnTo>
                    <a:pt x="316" y="36"/>
                  </a:lnTo>
                  <a:lnTo>
                    <a:pt x="312" y="30"/>
                  </a:lnTo>
                  <a:lnTo>
                    <a:pt x="306" y="26"/>
                  </a:lnTo>
                  <a:lnTo>
                    <a:pt x="300" y="22"/>
                  </a:lnTo>
                  <a:lnTo>
                    <a:pt x="294" y="20"/>
                  </a:lnTo>
                  <a:lnTo>
                    <a:pt x="286" y="20"/>
                  </a:lnTo>
                  <a:lnTo>
                    <a:pt x="56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264"/>
            <p:cNvSpPr>
              <a:spLocks noEditPoints="1"/>
            </p:cNvSpPr>
            <p:nvPr/>
          </p:nvSpPr>
          <p:spPr bwMode="auto">
            <a:xfrm>
              <a:off x="13234988" y="4267201"/>
              <a:ext cx="542925" cy="787400"/>
            </a:xfrm>
            <a:custGeom>
              <a:avLst/>
              <a:gdLst>
                <a:gd name="T0" fmla="*/ 56 w 342"/>
                <a:gd name="T1" fmla="*/ 496 h 496"/>
                <a:gd name="T2" fmla="*/ 44 w 342"/>
                <a:gd name="T3" fmla="*/ 494 h 496"/>
                <a:gd name="T4" fmla="*/ 24 w 342"/>
                <a:gd name="T5" fmla="*/ 486 h 496"/>
                <a:gd name="T6" fmla="*/ 10 w 342"/>
                <a:gd name="T7" fmla="*/ 470 h 496"/>
                <a:gd name="T8" fmla="*/ 2 w 342"/>
                <a:gd name="T9" fmla="*/ 450 h 496"/>
                <a:gd name="T10" fmla="*/ 0 w 342"/>
                <a:gd name="T11" fmla="*/ 56 h 496"/>
                <a:gd name="T12" fmla="*/ 2 w 342"/>
                <a:gd name="T13" fmla="*/ 44 h 496"/>
                <a:gd name="T14" fmla="*/ 10 w 342"/>
                <a:gd name="T15" fmla="*/ 24 h 496"/>
                <a:gd name="T16" fmla="*/ 24 w 342"/>
                <a:gd name="T17" fmla="*/ 10 h 496"/>
                <a:gd name="T18" fmla="*/ 44 w 342"/>
                <a:gd name="T19" fmla="*/ 2 h 496"/>
                <a:gd name="T20" fmla="*/ 286 w 342"/>
                <a:gd name="T21" fmla="*/ 0 h 496"/>
                <a:gd name="T22" fmla="*/ 298 w 342"/>
                <a:gd name="T23" fmla="*/ 2 h 496"/>
                <a:gd name="T24" fmla="*/ 318 w 342"/>
                <a:gd name="T25" fmla="*/ 10 h 496"/>
                <a:gd name="T26" fmla="*/ 332 w 342"/>
                <a:gd name="T27" fmla="*/ 24 h 496"/>
                <a:gd name="T28" fmla="*/ 340 w 342"/>
                <a:gd name="T29" fmla="*/ 44 h 496"/>
                <a:gd name="T30" fmla="*/ 342 w 342"/>
                <a:gd name="T31" fmla="*/ 440 h 496"/>
                <a:gd name="T32" fmla="*/ 340 w 342"/>
                <a:gd name="T33" fmla="*/ 450 h 496"/>
                <a:gd name="T34" fmla="*/ 332 w 342"/>
                <a:gd name="T35" fmla="*/ 470 h 496"/>
                <a:gd name="T36" fmla="*/ 318 w 342"/>
                <a:gd name="T37" fmla="*/ 486 h 496"/>
                <a:gd name="T38" fmla="*/ 298 w 342"/>
                <a:gd name="T39" fmla="*/ 494 h 496"/>
                <a:gd name="T40" fmla="*/ 286 w 342"/>
                <a:gd name="T41" fmla="*/ 496 h 496"/>
                <a:gd name="T42" fmla="*/ 56 w 342"/>
                <a:gd name="T43" fmla="*/ 20 h 496"/>
                <a:gd name="T44" fmla="*/ 42 w 342"/>
                <a:gd name="T45" fmla="*/ 22 h 496"/>
                <a:gd name="T46" fmla="*/ 30 w 342"/>
                <a:gd name="T47" fmla="*/ 30 h 496"/>
                <a:gd name="T48" fmla="*/ 24 w 342"/>
                <a:gd name="T49" fmla="*/ 42 h 496"/>
                <a:gd name="T50" fmla="*/ 20 w 342"/>
                <a:gd name="T51" fmla="*/ 56 h 496"/>
                <a:gd name="T52" fmla="*/ 20 w 342"/>
                <a:gd name="T53" fmla="*/ 440 h 496"/>
                <a:gd name="T54" fmla="*/ 24 w 342"/>
                <a:gd name="T55" fmla="*/ 454 h 496"/>
                <a:gd name="T56" fmla="*/ 30 w 342"/>
                <a:gd name="T57" fmla="*/ 464 h 496"/>
                <a:gd name="T58" fmla="*/ 42 w 342"/>
                <a:gd name="T59" fmla="*/ 472 h 496"/>
                <a:gd name="T60" fmla="*/ 56 w 342"/>
                <a:gd name="T61" fmla="*/ 476 h 496"/>
                <a:gd name="T62" fmla="*/ 286 w 342"/>
                <a:gd name="T63" fmla="*/ 476 h 496"/>
                <a:gd name="T64" fmla="*/ 300 w 342"/>
                <a:gd name="T65" fmla="*/ 472 h 496"/>
                <a:gd name="T66" fmla="*/ 312 w 342"/>
                <a:gd name="T67" fmla="*/ 464 h 496"/>
                <a:gd name="T68" fmla="*/ 320 w 342"/>
                <a:gd name="T69" fmla="*/ 454 h 496"/>
                <a:gd name="T70" fmla="*/ 322 w 342"/>
                <a:gd name="T71" fmla="*/ 440 h 496"/>
                <a:gd name="T72" fmla="*/ 322 w 342"/>
                <a:gd name="T73" fmla="*/ 56 h 496"/>
                <a:gd name="T74" fmla="*/ 320 w 342"/>
                <a:gd name="T75" fmla="*/ 42 h 496"/>
                <a:gd name="T76" fmla="*/ 312 w 342"/>
                <a:gd name="T77" fmla="*/ 30 h 496"/>
                <a:gd name="T78" fmla="*/ 300 w 342"/>
                <a:gd name="T79" fmla="*/ 22 h 496"/>
                <a:gd name="T80" fmla="*/ 286 w 342"/>
                <a:gd name="T81" fmla="*/ 2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2" h="496">
                  <a:moveTo>
                    <a:pt x="286" y="496"/>
                  </a:moveTo>
                  <a:lnTo>
                    <a:pt x="56" y="496"/>
                  </a:lnTo>
                  <a:lnTo>
                    <a:pt x="56" y="496"/>
                  </a:lnTo>
                  <a:lnTo>
                    <a:pt x="44" y="494"/>
                  </a:lnTo>
                  <a:lnTo>
                    <a:pt x="34" y="490"/>
                  </a:lnTo>
                  <a:lnTo>
                    <a:pt x="24" y="486"/>
                  </a:lnTo>
                  <a:lnTo>
                    <a:pt x="16" y="480"/>
                  </a:lnTo>
                  <a:lnTo>
                    <a:pt x="10" y="470"/>
                  </a:lnTo>
                  <a:lnTo>
                    <a:pt x="4" y="462"/>
                  </a:lnTo>
                  <a:lnTo>
                    <a:pt x="2" y="450"/>
                  </a:lnTo>
                  <a:lnTo>
                    <a:pt x="0" y="44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44"/>
                  </a:lnTo>
                  <a:lnTo>
                    <a:pt x="4" y="34"/>
                  </a:lnTo>
                  <a:lnTo>
                    <a:pt x="10" y="24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4" y="4"/>
                  </a:lnTo>
                  <a:lnTo>
                    <a:pt x="44" y="2"/>
                  </a:lnTo>
                  <a:lnTo>
                    <a:pt x="56" y="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98" y="2"/>
                  </a:lnTo>
                  <a:lnTo>
                    <a:pt x="308" y="4"/>
                  </a:lnTo>
                  <a:lnTo>
                    <a:pt x="318" y="10"/>
                  </a:lnTo>
                  <a:lnTo>
                    <a:pt x="326" y="16"/>
                  </a:lnTo>
                  <a:lnTo>
                    <a:pt x="332" y="24"/>
                  </a:lnTo>
                  <a:lnTo>
                    <a:pt x="338" y="34"/>
                  </a:lnTo>
                  <a:lnTo>
                    <a:pt x="340" y="44"/>
                  </a:lnTo>
                  <a:lnTo>
                    <a:pt x="342" y="56"/>
                  </a:lnTo>
                  <a:lnTo>
                    <a:pt x="342" y="440"/>
                  </a:lnTo>
                  <a:lnTo>
                    <a:pt x="342" y="440"/>
                  </a:lnTo>
                  <a:lnTo>
                    <a:pt x="340" y="450"/>
                  </a:lnTo>
                  <a:lnTo>
                    <a:pt x="338" y="462"/>
                  </a:lnTo>
                  <a:lnTo>
                    <a:pt x="332" y="470"/>
                  </a:lnTo>
                  <a:lnTo>
                    <a:pt x="326" y="480"/>
                  </a:lnTo>
                  <a:lnTo>
                    <a:pt x="318" y="486"/>
                  </a:lnTo>
                  <a:lnTo>
                    <a:pt x="308" y="490"/>
                  </a:lnTo>
                  <a:lnTo>
                    <a:pt x="298" y="494"/>
                  </a:lnTo>
                  <a:lnTo>
                    <a:pt x="286" y="496"/>
                  </a:lnTo>
                  <a:lnTo>
                    <a:pt x="286" y="496"/>
                  </a:lnTo>
                  <a:close/>
                  <a:moveTo>
                    <a:pt x="56" y="20"/>
                  </a:moveTo>
                  <a:lnTo>
                    <a:pt x="56" y="20"/>
                  </a:lnTo>
                  <a:lnTo>
                    <a:pt x="48" y="20"/>
                  </a:lnTo>
                  <a:lnTo>
                    <a:pt x="42" y="22"/>
                  </a:lnTo>
                  <a:lnTo>
                    <a:pt x="36" y="26"/>
                  </a:lnTo>
                  <a:lnTo>
                    <a:pt x="30" y="30"/>
                  </a:lnTo>
                  <a:lnTo>
                    <a:pt x="26" y="36"/>
                  </a:lnTo>
                  <a:lnTo>
                    <a:pt x="24" y="42"/>
                  </a:lnTo>
                  <a:lnTo>
                    <a:pt x="22" y="48"/>
                  </a:lnTo>
                  <a:lnTo>
                    <a:pt x="20" y="56"/>
                  </a:lnTo>
                  <a:lnTo>
                    <a:pt x="20" y="440"/>
                  </a:lnTo>
                  <a:lnTo>
                    <a:pt x="20" y="440"/>
                  </a:lnTo>
                  <a:lnTo>
                    <a:pt x="22" y="446"/>
                  </a:lnTo>
                  <a:lnTo>
                    <a:pt x="24" y="454"/>
                  </a:lnTo>
                  <a:lnTo>
                    <a:pt x="26" y="460"/>
                  </a:lnTo>
                  <a:lnTo>
                    <a:pt x="30" y="464"/>
                  </a:lnTo>
                  <a:lnTo>
                    <a:pt x="36" y="470"/>
                  </a:lnTo>
                  <a:lnTo>
                    <a:pt x="42" y="472"/>
                  </a:lnTo>
                  <a:lnTo>
                    <a:pt x="48" y="474"/>
                  </a:lnTo>
                  <a:lnTo>
                    <a:pt x="56" y="476"/>
                  </a:lnTo>
                  <a:lnTo>
                    <a:pt x="286" y="476"/>
                  </a:lnTo>
                  <a:lnTo>
                    <a:pt x="286" y="476"/>
                  </a:lnTo>
                  <a:lnTo>
                    <a:pt x="294" y="474"/>
                  </a:lnTo>
                  <a:lnTo>
                    <a:pt x="300" y="472"/>
                  </a:lnTo>
                  <a:lnTo>
                    <a:pt x="306" y="470"/>
                  </a:lnTo>
                  <a:lnTo>
                    <a:pt x="312" y="464"/>
                  </a:lnTo>
                  <a:lnTo>
                    <a:pt x="316" y="460"/>
                  </a:lnTo>
                  <a:lnTo>
                    <a:pt x="320" y="454"/>
                  </a:lnTo>
                  <a:lnTo>
                    <a:pt x="322" y="446"/>
                  </a:lnTo>
                  <a:lnTo>
                    <a:pt x="322" y="440"/>
                  </a:lnTo>
                  <a:lnTo>
                    <a:pt x="322" y="56"/>
                  </a:lnTo>
                  <a:lnTo>
                    <a:pt x="322" y="56"/>
                  </a:lnTo>
                  <a:lnTo>
                    <a:pt x="322" y="48"/>
                  </a:lnTo>
                  <a:lnTo>
                    <a:pt x="320" y="42"/>
                  </a:lnTo>
                  <a:lnTo>
                    <a:pt x="316" y="36"/>
                  </a:lnTo>
                  <a:lnTo>
                    <a:pt x="312" y="30"/>
                  </a:lnTo>
                  <a:lnTo>
                    <a:pt x="306" y="26"/>
                  </a:lnTo>
                  <a:lnTo>
                    <a:pt x="300" y="22"/>
                  </a:lnTo>
                  <a:lnTo>
                    <a:pt x="294" y="20"/>
                  </a:lnTo>
                  <a:lnTo>
                    <a:pt x="286" y="20"/>
                  </a:lnTo>
                  <a:lnTo>
                    <a:pt x="56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265"/>
            <p:cNvSpPr>
              <a:spLocks noEditPoints="1"/>
            </p:cNvSpPr>
            <p:nvPr/>
          </p:nvSpPr>
          <p:spPr bwMode="auto">
            <a:xfrm>
              <a:off x="12809538" y="4397376"/>
              <a:ext cx="368300" cy="203200"/>
            </a:xfrm>
            <a:custGeom>
              <a:avLst/>
              <a:gdLst>
                <a:gd name="T0" fmla="*/ 222 w 232"/>
                <a:gd name="T1" fmla="*/ 128 h 128"/>
                <a:gd name="T2" fmla="*/ 10 w 232"/>
                <a:gd name="T3" fmla="*/ 128 h 128"/>
                <a:gd name="T4" fmla="*/ 10 w 232"/>
                <a:gd name="T5" fmla="*/ 128 h 128"/>
                <a:gd name="T6" fmla="*/ 6 w 232"/>
                <a:gd name="T7" fmla="*/ 128 h 128"/>
                <a:gd name="T8" fmla="*/ 2 w 232"/>
                <a:gd name="T9" fmla="*/ 126 h 128"/>
                <a:gd name="T10" fmla="*/ 0 w 232"/>
                <a:gd name="T11" fmla="*/ 122 h 128"/>
                <a:gd name="T12" fmla="*/ 0 w 232"/>
                <a:gd name="T13" fmla="*/ 118 h 128"/>
                <a:gd name="T14" fmla="*/ 0 w 232"/>
                <a:gd name="T15" fmla="*/ 10 h 128"/>
                <a:gd name="T16" fmla="*/ 0 w 232"/>
                <a:gd name="T17" fmla="*/ 10 h 128"/>
                <a:gd name="T18" fmla="*/ 0 w 232"/>
                <a:gd name="T19" fmla="*/ 6 h 128"/>
                <a:gd name="T20" fmla="*/ 2 w 232"/>
                <a:gd name="T21" fmla="*/ 2 h 128"/>
                <a:gd name="T22" fmla="*/ 6 w 232"/>
                <a:gd name="T23" fmla="*/ 0 h 128"/>
                <a:gd name="T24" fmla="*/ 10 w 232"/>
                <a:gd name="T25" fmla="*/ 0 h 128"/>
                <a:gd name="T26" fmla="*/ 222 w 232"/>
                <a:gd name="T27" fmla="*/ 0 h 128"/>
                <a:gd name="T28" fmla="*/ 222 w 232"/>
                <a:gd name="T29" fmla="*/ 0 h 128"/>
                <a:gd name="T30" fmla="*/ 226 w 232"/>
                <a:gd name="T31" fmla="*/ 0 h 128"/>
                <a:gd name="T32" fmla="*/ 230 w 232"/>
                <a:gd name="T33" fmla="*/ 2 h 128"/>
                <a:gd name="T34" fmla="*/ 232 w 232"/>
                <a:gd name="T35" fmla="*/ 6 h 128"/>
                <a:gd name="T36" fmla="*/ 232 w 232"/>
                <a:gd name="T37" fmla="*/ 10 h 128"/>
                <a:gd name="T38" fmla="*/ 232 w 232"/>
                <a:gd name="T39" fmla="*/ 118 h 128"/>
                <a:gd name="T40" fmla="*/ 232 w 232"/>
                <a:gd name="T41" fmla="*/ 118 h 128"/>
                <a:gd name="T42" fmla="*/ 232 w 232"/>
                <a:gd name="T43" fmla="*/ 122 h 128"/>
                <a:gd name="T44" fmla="*/ 230 w 232"/>
                <a:gd name="T45" fmla="*/ 126 h 128"/>
                <a:gd name="T46" fmla="*/ 226 w 232"/>
                <a:gd name="T47" fmla="*/ 128 h 128"/>
                <a:gd name="T48" fmla="*/ 222 w 232"/>
                <a:gd name="T49" fmla="*/ 128 h 128"/>
                <a:gd name="T50" fmla="*/ 222 w 232"/>
                <a:gd name="T51" fmla="*/ 128 h 128"/>
                <a:gd name="T52" fmla="*/ 20 w 232"/>
                <a:gd name="T53" fmla="*/ 108 h 128"/>
                <a:gd name="T54" fmla="*/ 212 w 232"/>
                <a:gd name="T55" fmla="*/ 108 h 128"/>
                <a:gd name="T56" fmla="*/ 212 w 232"/>
                <a:gd name="T57" fmla="*/ 20 h 128"/>
                <a:gd name="T58" fmla="*/ 20 w 232"/>
                <a:gd name="T59" fmla="*/ 20 h 128"/>
                <a:gd name="T60" fmla="*/ 20 w 232"/>
                <a:gd name="T61" fmla="*/ 10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2" h="128">
                  <a:moveTo>
                    <a:pt x="222" y="128"/>
                  </a:moveTo>
                  <a:lnTo>
                    <a:pt x="10" y="128"/>
                  </a:lnTo>
                  <a:lnTo>
                    <a:pt x="10" y="128"/>
                  </a:lnTo>
                  <a:lnTo>
                    <a:pt x="6" y="128"/>
                  </a:lnTo>
                  <a:lnTo>
                    <a:pt x="2" y="126"/>
                  </a:lnTo>
                  <a:lnTo>
                    <a:pt x="0" y="122"/>
                  </a:lnTo>
                  <a:lnTo>
                    <a:pt x="0" y="11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30" y="2"/>
                  </a:lnTo>
                  <a:lnTo>
                    <a:pt x="232" y="6"/>
                  </a:lnTo>
                  <a:lnTo>
                    <a:pt x="232" y="10"/>
                  </a:lnTo>
                  <a:lnTo>
                    <a:pt x="232" y="118"/>
                  </a:lnTo>
                  <a:lnTo>
                    <a:pt x="232" y="118"/>
                  </a:lnTo>
                  <a:lnTo>
                    <a:pt x="232" y="122"/>
                  </a:lnTo>
                  <a:lnTo>
                    <a:pt x="230" y="126"/>
                  </a:lnTo>
                  <a:lnTo>
                    <a:pt x="226" y="128"/>
                  </a:lnTo>
                  <a:lnTo>
                    <a:pt x="222" y="128"/>
                  </a:lnTo>
                  <a:lnTo>
                    <a:pt x="222" y="128"/>
                  </a:lnTo>
                  <a:close/>
                  <a:moveTo>
                    <a:pt x="20" y="108"/>
                  </a:moveTo>
                  <a:lnTo>
                    <a:pt x="212" y="108"/>
                  </a:lnTo>
                  <a:lnTo>
                    <a:pt x="212" y="20"/>
                  </a:lnTo>
                  <a:lnTo>
                    <a:pt x="20" y="20"/>
                  </a:lnTo>
                  <a:lnTo>
                    <a:pt x="20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266"/>
            <p:cNvSpPr>
              <a:spLocks noEditPoints="1"/>
            </p:cNvSpPr>
            <p:nvPr/>
          </p:nvSpPr>
          <p:spPr bwMode="auto">
            <a:xfrm>
              <a:off x="13323888" y="4749801"/>
              <a:ext cx="177800" cy="206375"/>
            </a:xfrm>
            <a:custGeom>
              <a:avLst/>
              <a:gdLst>
                <a:gd name="T0" fmla="*/ 102 w 112"/>
                <a:gd name="T1" fmla="*/ 130 h 130"/>
                <a:gd name="T2" fmla="*/ 10 w 112"/>
                <a:gd name="T3" fmla="*/ 130 h 130"/>
                <a:gd name="T4" fmla="*/ 10 w 112"/>
                <a:gd name="T5" fmla="*/ 130 h 130"/>
                <a:gd name="T6" fmla="*/ 6 w 112"/>
                <a:gd name="T7" fmla="*/ 128 h 130"/>
                <a:gd name="T8" fmla="*/ 2 w 112"/>
                <a:gd name="T9" fmla="*/ 126 h 130"/>
                <a:gd name="T10" fmla="*/ 0 w 112"/>
                <a:gd name="T11" fmla="*/ 124 h 130"/>
                <a:gd name="T12" fmla="*/ 0 w 112"/>
                <a:gd name="T13" fmla="*/ 120 h 130"/>
                <a:gd name="T14" fmla="*/ 0 w 112"/>
                <a:gd name="T15" fmla="*/ 10 h 130"/>
                <a:gd name="T16" fmla="*/ 0 w 112"/>
                <a:gd name="T17" fmla="*/ 10 h 130"/>
                <a:gd name="T18" fmla="*/ 0 w 112"/>
                <a:gd name="T19" fmla="*/ 6 h 130"/>
                <a:gd name="T20" fmla="*/ 2 w 112"/>
                <a:gd name="T21" fmla="*/ 4 h 130"/>
                <a:gd name="T22" fmla="*/ 6 w 112"/>
                <a:gd name="T23" fmla="*/ 2 h 130"/>
                <a:gd name="T24" fmla="*/ 10 w 112"/>
                <a:gd name="T25" fmla="*/ 0 h 130"/>
                <a:gd name="T26" fmla="*/ 102 w 112"/>
                <a:gd name="T27" fmla="*/ 0 h 130"/>
                <a:gd name="T28" fmla="*/ 102 w 112"/>
                <a:gd name="T29" fmla="*/ 0 h 130"/>
                <a:gd name="T30" fmla="*/ 106 w 112"/>
                <a:gd name="T31" fmla="*/ 2 h 130"/>
                <a:gd name="T32" fmla="*/ 108 w 112"/>
                <a:gd name="T33" fmla="*/ 4 h 130"/>
                <a:gd name="T34" fmla="*/ 110 w 112"/>
                <a:gd name="T35" fmla="*/ 6 h 130"/>
                <a:gd name="T36" fmla="*/ 112 w 112"/>
                <a:gd name="T37" fmla="*/ 10 h 130"/>
                <a:gd name="T38" fmla="*/ 112 w 112"/>
                <a:gd name="T39" fmla="*/ 120 h 130"/>
                <a:gd name="T40" fmla="*/ 112 w 112"/>
                <a:gd name="T41" fmla="*/ 120 h 130"/>
                <a:gd name="T42" fmla="*/ 110 w 112"/>
                <a:gd name="T43" fmla="*/ 124 h 130"/>
                <a:gd name="T44" fmla="*/ 108 w 112"/>
                <a:gd name="T45" fmla="*/ 126 h 130"/>
                <a:gd name="T46" fmla="*/ 106 w 112"/>
                <a:gd name="T47" fmla="*/ 128 h 130"/>
                <a:gd name="T48" fmla="*/ 102 w 112"/>
                <a:gd name="T49" fmla="*/ 130 h 130"/>
                <a:gd name="T50" fmla="*/ 102 w 112"/>
                <a:gd name="T51" fmla="*/ 130 h 130"/>
                <a:gd name="T52" fmla="*/ 20 w 112"/>
                <a:gd name="T53" fmla="*/ 110 h 130"/>
                <a:gd name="T54" fmla="*/ 92 w 112"/>
                <a:gd name="T55" fmla="*/ 110 h 130"/>
                <a:gd name="T56" fmla="*/ 92 w 112"/>
                <a:gd name="T57" fmla="*/ 20 h 130"/>
                <a:gd name="T58" fmla="*/ 20 w 112"/>
                <a:gd name="T59" fmla="*/ 20 h 130"/>
                <a:gd name="T60" fmla="*/ 20 w 112"/>
                <a:gd name="T61" fmla="*/ 11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2" h="130">
                  <a:moveTo>
                    <a:pt x="102" y="130"/>
                  </a:moveTo>
                  <a:lnTo>
                    <a:pt x="10" y="130"/>
                  </a:lnTo>
                  <a:lnTo>
                    <a:pt x="10" y="130"/>
                  </a:lnTo>
                  <a:lnTo>
                    <a:pt x="6" y="128"/>
                  </a:lnTo>
                  <a:lnTo>
                    <a:pt x="2" y="126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6" y="2"/>
                  </a:lnTo>
                  <a:lnTo>
                    <a:pt x="108" y="4"/>
                  </a:lnTo>
                  <a:lnTo>
                    <a:pt x="110" y="6"/>
                  </a:lnTo>
                  <a:lnTo>
                    <a:pt x="112" y="10"/>
                  </a:lnTo>
                  <a:lnTo>
                    <a:pt x="112" y="120"/>
                  </a:lnTo>
                  <a:lnTo>
                    <a:pt x="112" y="120"/>
                  </a:lnTo>
                  <a:lnTo>
                    <a:pt x="110" y="124"/>
                  </a:lnTo>
                  <a:lnTo>
                    <a:pt x="108" y="126"/>
                  </a:lnTo>
                  <a:lnTo>
                    <a:pt x="106" y="128"/>
                  </a:lnTo>
                  <a:lnTo>
                    <a:pt x="102" y="130"/>
                  </a:lnTo>
                  <a:lnTo>
                    <a:pt x="102" y="130"/>
                  </a:lnTo>
                  <a:close/>
                  <a:moveTo>
                    <a:pt x="20" y="110"/>
                  </a:moveTo>
                  <a:lnTo>
                    <a:pt x="92" y="110"/>
                  </a:lnTo>
                  <a:lnTo>
                    <a:pt x="92" y="20"/>
                  </a:lnTo>
                  <a:lnTo>
                    <a:pt x="20" y="20"/>
                  </a:lnTo>
                  <a:lnTo>
                    <a:pt x="20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267"/>
            <p:cNvSpPr>
              <a:spLocks noEditPoints="1"/>
            </p:cNvSpPr>
            <p:nvPr/>
          </p:nvSpPr>
          <p:spPr bwMode="auto">
            <a:xfrm>
              <a:off x="13530263" y="4749801"/>
              <a:ext cx="171450" cy="206375"/>
            </a:xfrm>
            <a:custGeom>
              <a:avLst/>
              <a:gdLst>
                <a:gd name="T0" fmla="*/ 98 w 108"/>
                <a:gd name="T1" fmla="*/ 130 h 130"/>
                <a:gd name="T2" fmla="*/ 10 w 108"/>
                <a:gd name="T3" fmla="*/ 130 h 130"/>
                <a:gd name="T4" fmla="*/ 10 w 108"/>
                <a:gd name="T5" fmla="*/ 130 h 130"/>
                <a:gd name="T6" fmla="*/ 6 w 108"/>
                <a:gd name="T7" fmla="*/ 128 h 130"/>
                <a:gd name="T8" fmla="*/ 2 w 108"/>
                <a:gd name="T9" fmla="*/ 126 h 130"/>
                <a:gd name="T10" fmla="*/ 0 w 108"/>
                <a:gd name="T11" fmla="*/ 124 h 130"/>
                <a:gd name="T12" fmla="*/ 0 w 108"/>
                <a:gd name="T13" fmla="*/ 120 h 130"/>
                <a:gd name="T14" fmla="*/ 0 w 108"/>
                <a:gd name="T15" fmla="*/ 10 h 130"/>
                <a:gd name="T16" fmla="*/ 0 w 108"/>
                <a:gd name="T17" fmla="*/ 10 h 130"/>
                <a:gd name="T18" fmla="*/ 0 w 108"/>
                <a:gd name="T19" fmla="*/ 6 h 130"/>
                <a:gd name="T20" fmla="*/ 2 w 108"/>
                <a:gd name="T21" fmla="*/ 4 h 130"/>
                <a:gd name="T22" fmla="*/ 6 w 108"/>
                <a:gd name="T23" fmla="*/ 2 h 130"/>
                <a:gd name="T24" fmla="*/ 10 w 108"/>
                <a:gd name="T25" fmla="*/ 0 h 130"/>
                <a:gd name="T26" fmla="*/ 98 w 108"/>
                <a:gd name="T27" fmla="*/ 0 h 130"/>
                <a:gd name="T28" fmla="*/ 98 w 108"/>
                <a:gd name="T29" fmla="*/ 0 h 130"/>
                <a:gd name="T30" fmla="*/ 102 w 108"/>
                <a:gd name="T31" fmla="*/ 2 h 130"/>
                <a:gd name="T32" fmla="*/ 106 w 108"/>
                <a:gd name="T33" fmla="*/ 4 h 130"/>
                <a:gd name="T34" fmla="*/ 108 w 108"/>
                <a:gd name="T35" fmla="*/ 6 h 130"/>
                <a:gd name="T36" fmla="*/ 108 w 108"/>
                <a:gd name="T37" fmla="*/ 10 h 130"/>
                <a:gd name="T38" fmla="*/ 108 w 108"/>
                <a:gd name="T39" fmla="*/ 120 h 130"/>
                <a:gd name="T40" fmla="*/ 108 w 108"/>
                <a:gd name="T41" fmla="*/ 120 h 130"/>
                <a:gd name="T42" fmla="*/ 108 w 108"/>
                <a:gd name="T43" fmla="*/ 124 h 130"/>
                <a:gd name="T44" fmla="*/ 106 w 108"/>
                <a:gd name="T45" fmla="*/ 126 h 130"/>
                <a:gd name="T46" fmla="*/ 102 w 108"/>
                <a:gd name="T47" fmla="*/ 128 h 130"/>
                <a:gd name="T48" fmla="*/ 98 w 108"/>
                <a:gd name="T49" fmla="*/ 130 h 130"/>
                <a:gd name="T50" fmla="*/ 98 w 108"/>
                <a:gd name="T51" fmla="*/ 130 h 130"/>
                <a:gd name="T52" fmla="*/ 20 w 108"/>
                <a:gd name="T53" fmla="*/ 110 h 130"/>
                <a:gd name="T54" fmla="*/ 88 w 108"/>
                <a:gd name="T55" fmla="*/ 110 h 130"/>
                <a:gd name="T56" fmla="*/ 88 w 108"/>
                <a:gd name="T57" fmla="*/ 20 h 130"/>
                <a:gd name="T58" fmla="*/ 20 w 108"/>
                <a:gd name="T59" fmla="*/ 20 h 130"/>
                <a:gd name="T60" fmla="*/ 20 w 108"/>
                <a:gd name="T61" fmla="*/ 11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30">
                  <a:moveTo>
                    <a:pt x="98" y="130"/>
                  </a:moveTo>
                  <a:lnTo>
                    <a:pt x="10" y="130"/>
                  </a:lnTo>
                  <a:lnTo>
                    <a:pt x="10" y="130"/>
                  </a:lnTo>
                  <a:lnTo>
                    <a:pt x="6" y="128"/>
                  </a:lnTo>
                  <a:lnTo>
                    <a:pt x="2" y="126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102" y="2"/>
                  </a:lnTo>
                  <a:lnTo>
                    <a:pt x="106" y="4"/>
                  </a:lnTo>
                  <a:lnTo>
                    <a:pt x="108" y="6"/>
                  </a:lnTo>
                  <a:lnTo>
                    <a:pt x="108" y="10"/>
                  </a:lnTo>
                  <a:lnTo>
                    <a:pt x="108" y="120"/>
                  </a:lnTo>
                  <a:lnTo>
                    <a:pt x="108" y="120"/>
                  </a:lnTo>
                  <a:lnTo>
                    <a:pt x="108" y="124"/>
                  </a:lnTo>
                  <a:lnTo>
                    <a:pt x="106" y="126"/>
                  </a:lnTo>
                  <a:lnTo>
                    <a:pt x="102" y="128"/>
                  </a:lnTo>
                  <a:lnTo>
                    <a:pt x="98" y="130"/>
                  </a:lnTo>
                  <a:lnTo>
                    <a:pt x="98" y="130"/>
                  </a:lnTo>
                  <a:close/>
                  <a:moveTo>
                    <a:pt x="20" y="110"/>
                  </a:moveTo>
                  <a:lnTo>
                    <a:pt x="88" y="110"/>
                  </a:lnTo>
                  <a:lnTo>
                    <a:pt x="88" y="20"/>
                  </a:lnTo>
                  <a:lnTo>
                    <a:pt x="20" y="20"/>
                  </a:lnTo>
                  <a:lnTo>
                    <a:pt x="20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268"/>
            <p:cNvSpPr>
              <a:spLocks/>
            </p:cNvSpPr>
            <p:nvPr/>
          </p:nvSpPr>
          <p:spPr bwMode="auto">
            <a:xfrm>
              <a:off x="12809538" y="4664076"/>
              <a:ext cx="368300" cy="31750"/>
            </a:xfrm>
            <a:custGeom>
              <a:avLst/>
              <a:gdLst>
                <a:gd name="T0" fmla="*/ 222 w 232"/>
                <a:gd name="T1" fmla="*/ 20 h 20"/>
                <a:gd name="T2" fmla="*/ 10 w 232"/>
                <a:gd name="T3" fmla="*/ 20 h 20"/>
                <a:gd name="T4" fmla="*/ 10 w 232"/>
                <a:gd name="T5" fmla="*/ 20 h 20"/>
                <a:gd name="T6" fmla="*/ 6 w 232"/>
                <a:gd name="T7" fmla="*/ 20 h 20"/>
                <a:gd name="T8" fmla="*/ 2 w 232"/>
                <a:gd name="T9" fmla="*/ 18 h 20"/>
                <a:gd name="T10" fmla="*/ 0 w 232"/>
                <a:gd name="T11" fmla="*/ 14 h 20"/>
                <a:gd name="T12" fmla="*/ 0 w 232"/>
                <a:gd name="T13" fmla="*/ 10 h 20"/>
                <a:gd name="T14" fmla="*/ 0 w 232"/>
                <a:gd name="T15" fmla="*/ 10 h 20"/>
                <a:gd name="T16" fmla="*/ 0 w 232"/>
                <a:gd name="T17" fmla="*/ 6 h 20"/>
                <a:gd name="T18" fmla="*/ 2 w 232"/>
                <a:gd name="T19" fmla="*/ 2 h 20"/>
                <a:gd name="T20" fmla="*/ 6 w 232"/>
                <a:gd name="T21" fmla="*/ 0 h 20"/>
                <a:gd name="T22" fmla="*/ 10 w 232"/>
                <a:gd name="T23" fmla="*/ 0 h 20"/>
                <a:gd name="T24" fmla="*/ 222 w 232"/>
                <a:gd name="T25" fmla="*/ 0 h 20"/>
                <a:gd name="T26" fmla="*/ 222 w 232"/>
                <a:gd name="T27" fmla="*/ 0 h 20"/>
                <a:gd name="T28" fmla="*/ 226 w 232"/>
                <a:gd name="T29" fmla="*/ 0 h 20"/>
                <a:gd name="T30" fmla="*/ 230 w 232"/>
                <a:gd name="T31" fmla="*/ 2 h 20"/>
                <a:gd name="T32" fmla="*/ 232 w 232"/>
                <a:gd name="T33" fmla="*/ 6 h 20"/>
                <a:gd name="T34" fmla="*/ 232 w 232"/>
                <a:gd name="T35" fmla="*/ 10 h 20"/>
                <a:gd name="T36" fmla="*/ 232 w 232"/>
                <a:gd name="T37" fmla="*/ 10 h 20"/>
                <a:gd name="T38" fmla="*/ 232 w 232"/>
                <a:gd name="T39" fmla="*/ 14 h 20"/>
                <a:gd name="T40" fmla="*/ 230 w 232"/>
                <a:gd name="T41" fmla="*/ 18 h 20"/>
                <a:gd name="T42" fmla="*/ 226 w 232"/>
                <a:gd name="T43" fmla="*/ 20 h 20"/>
                <a:gd name="T44" fmla="*/ 222 w 232"/>
                <a:gd name="T45" fmla="*/ 20 h 20"/>
                <a:gd name="T46" fmla="*/ 222 w 232"/>
                <a:gd name="T4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2" h="20">
                  <a:moveTo>
                    <a:pt x="222" y="20"/>
                  </a:moveTo>
                  <a:lnTo>
                    <a:pt x="10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30" y="2"/>
                  </a:lnTo>
                  <a:lnTo>
                    <a:pt x="232" y="6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2" y="14"/>
                  </a:lnTo>
                  <a:lnTo>
                    <a:pt x="230" y="18"/>
                  </a:lnTo>
                  <a:lnTo>
                    <a:pt x="226" y="20"/>
                  </a:lnTo>
                  <a:lnTo>
                    <a:pt x="222" y="20"/>
                  </a:lnTo>
                  <a:lnTo>
                    <a:pt x="222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269"/>
            <p:cNvSpPr>
              <a:spLocks/>
            </p:cNvSpPr>
            <p:nvPr/>
          </p:nvSpPr>
          <p:spPr bwMode="auto">
            <a:xfrm>
              <a:off x="12809538" y="4740276"/>
              <a:ext cx="368300" cy="31750"/>
            </a:xfrm>
            <a:custGeom>
              <a:avLst/>
              <a:gdLst>
                <a:gd name="T0" fmla="*/ 222 w 232"/>
                <a:gd name="T1" fmla="*/ 20 h 20"/>
                <a:gd name="T2" fmla="*/ 10 w 232"/>
                <a:gd name="T3" fmla="*/ 20 h 20"/>
                <a:gd name="T4" fmla="*/ 10 w 232"/>
                <a:gd name="T5" fmla="*/ 20 h 20"/>
                <a:gd name="T6" fmla="*/ 6 w 232"/>
                <a:gd name="T7" fmla="*/ 20 h 20"/>
                <a:gd name="T8" fmla="*/ 2 w 232"/>
                <a:gd name="T9" fmla="*/ 18 h 20"/>
                <a:gd name="T10" fmla="*/ 0 w 232"/>
                <a:gd name="T11" fmla="*/ 14 h 20"/>
                <a:gd name="T12" fmla="*/ 0 w 232"/>
                <a:gd name="T13" fmla="*/ 10 h 20"/>
                <a:gd name="T14" fmla="*/ 0 w 232"/>
                <a:gd name="T15" fmla="*/ 10 h 20"/>
                <a:gd name="T16" fmla="*/ 0 w 232"/>
                <a:gd name="T17" fmla="*/ 6 h 20"/>
                <a:gd name="T18" fmla="*/ 2 w 232"/>
                <a:gd name="T19" fmla="*/ 2 h 20"/>
                <a:gd name="T20" fmla="*/ 6 w 232"/>
                <a:gd name="T21" fmla="*/ 0 h 20"/>
                <a:gd name="T22" fmla="*/ 10 w 232"/>
                <a:gd name="T23" fmla="*/ 0 h 20"/>
                <a:gd name="T24" fmla="*/ 222 w 232"/>
                <a:gd name="T25" fmla="*/ 0 h 20"/>
                <a:gd name="T26" fmla="*/ 222 w 232"/>
                <a:gd name="T27" fmla="*/ 0 h 20"/>
                <a:gd name="T28" fmla="*/ 226 w 232"/>
                <a:gd name="T29" fmla="*/ 0 h 20"/>
                <a:gd name="T30" fmla="*/ 230 w 232"/>
                <a:gd name="T31" fmla="*/ 2 h 20"/>
                <a:gd name="T32" fmla="*/ 232 w 232"/>
                <a:gd name="T33" fmla="*/ 6 h 20"/>
                <a:gd name="T34" fmla="*/ 232 w 232"/>
                <a:gd name="T35" fmla="*/ 10 h 20"/>
                <a:gd name="T36" fmla="*/ 232 w 232"/>
                <a:gd name="T37" fmla="*/ 10 h 20"/>
                <a:gd name="T38" fmla="*/ 232 w 232"/>
                <a:gd name="T39" fmla="*/ 14 h 20"/>
                <a:gd name="T40" fmla="*/ 230 w 232"/>
                <a:gd name="T41" fmla="*/ 18 h 20"/>
                <a:gd name="T42" fmla="*/ 226 w 232"/>
                <a:gd name="T43" fmla="*/ 20 h 20"/>
                <a:gd name="T44" fmla="*/ 222 w 232"/>
                <a:gd name="T45" fmla="*/ 20 h 20"/>
                <a:gd name="T46" fmla="*/ 222 w 232"/>
                <a:gd name="T4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2" h="20">
                  <a:moveTo>
                    <a:pt x="222" y="20"/>
                  </a:moveTo>
                  <a:lnTo>
                    <a:pt x="10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30" y="2"/>
                  </a:lnTo>
                  <a:lnTo>
                    <a:pt x="232" y="6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2" y="14"/>
                  </a:lnTo>
                  <a:lnTo>
                    <a:pt x="230" y="18"/>
                  </a:lnTo>
                  <a:lnTo>
                    <a:pt x="226" y="20"/>
                  </a:lnTo>
                  <a:lnTo>
                    <a:pt x="222" y="20"/>
                  </a:lnTo>
                  <a:lnTo>
                    <a:pt x="222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270"/>
            <p:cNvSpPr>
              <a:spLocks/>
            </p:cNvSpPr>
            <p:nvPr/>
          </p:nvSpPr>
          <p:spPr bwMode="auto">
            <a:xfrm>
              <a:off x="12809538" y="4816476"/>
              <a:ext cx="368300" cy="31750"/>
            </a:xfrm>
            <a:custGeom>
              <a:avLst/>
              <a:gdLst>
                <a:gd name="T0" fmla="*/ 222 w 232"/>
                <a:gd name="T1" fmla="*/ 20 h 20"/>
                <a:gd name="T2" fmla="*/ 10 w 232"/>
                <a:gd name="T3" fmla="*/ 20 h 20"/>
                <a:gd name="T4" fmla="*/ 10 w 232"/>
                <a:gd name="T5" fmla="*/ 20 h 20"/>
                <a:gd name="T6" fmla="*/ 6 w 232"/>
                <a:gd name="T7" fmla="*/ 20 h 20"/>
                <a:gd name="T8" fmla="*/ 2 w 232"/>
                <a:gd name="T9" fmla="*/ 18 h 20"/>
                <a:gd name="T10" fmla="*/ 0 w 232"/>
                <a:gd name="T11" fmla="*/ 14 h 20"/>
                <a:gd name="T12" fmla="*/ 0 w 232"/>
                <a:gd name="T13" fmla="*/ 10 h 20"/>
                <a:gd name="T14" fmla="*/ 0 w 232"/>
                <a:gd name="T15" fmla="*/ 10 h 20"/>
                <a:gd name="T16" fmla="*/ 0 w 232"/>
                <a:gd name="T17" fmla="*/ 6 h 20"/>
                <a:gd name="T18" fmla="*/ 2 w 232"/>
                <a:gd name="T19" fmla="*/ 2 h 20"/>
                <a:gd name="T20" fmla="*/ 6 w 232"/>
                <a:gd name="T21" fmla="*/ 0 h 20"/>
                <a:gd name="T22" fmla="*/ 10 w 232"/>
                <a:gd name="T23" fmla="*/ 0 h 20"/>
                <a:gd name="T24" fmla="*/ 222 w 232"/>
                <a:gd name="T25" fmla="*/ 0 h 20"/>
                <a:gd name="T26" fmla="*/ 222 w 232"/>
                <a:gd name="T27" fmla="*/ 0 h 20"/>
                <a:gd name="T28" fmla="*/ 226 w 232"/>
                <a:gd name="T29" fmla="*/ 0 h 20"/>
                <a:gd name="T30" fmla="*/ 230 w 232"/>
                <a:gd name="T31" fmla="*/ 2 h 20"/>
                <a:gd name="T32" fmla="*/ 232 w 232"/>
                <a:gd name="T33" fmla="*/ 6 h 20"/>
                <a:gd name="T34" fmla="*/ 232 w 232"/>
                <a:gd name="T35" fmla="*/ 10 h 20"/>
                <a:gd name="T36" fmla="*/ 232 w 232"/>
                <a:gd name="T37" fmla="*/ 10 h 20"/>
                <a:gd name="T38" fmla="*/ 232 w 232"/>
                <a:gd name="T39" fmla="*/ 14 h 20"/>
                <a:gd name="T40" fmla="*/ 230 w 232"/>
                <a:gd name="T41" fmla="*/ 18 h 20"/>
                <a:gd name="T42" fmla="*/ 226 w 232"/>
                <a:gd name="T43" fmla="*/ 20 h 20"/>
                <a:gd name="T44" fmla="*/ 222 w 232"/>
                <a:gd name="T45" fmla="*/ 20 h 20"/>
                <a:gd name="T46" fmla="*/ 222 w 232"/>
                <a:gd name="T4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2" h="20">
                  <a:moveTo>
                    <a:pt x="222" y="20"/>
                  </a:moveTo>
                  <a:lnTo>
                    <a:pt x="10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30" y="2"/>
                  </a:lnTo>
                  <a:lnTo>
                    <a:pt x="232" y="6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2" y="14"/>
                  </a:lnTo>
                  <a:lnTo>
                    <a:pt x="230" y="18"/>
                  </a:lnTo>
                  <a:lnTo>
                    <a:pt x="226" y="20"/>
                  </a:lnTo>
                  <a:lnTo>
                    <a:pt x="222" y="20"/>
                  </a:lnTo>
                  <a:lnTo>
                    <a:pt x="222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271"/>
            <p:cNvSpPr>
              <a:spLocks/>
            </p:cNvSpPr>
            <p:nvPr/>
          </p:nvSpPr>
          <p:spPr bwMode="auto">
            <a:xfrm>
              <a:off x="12809538" y="4892676"/>
              <a:ext cx="368300" cy="31750"/>
            </a:xfrm>
            <a:custGeom>
              <a:avLst/>
              <a:gdLst>
                <a:gd name="T0" fmla="*/ 222 w 232"/>
                <a:gd name="T1" fmla="*/ 20 h 20"/>
                <a:gd name="T2" fmla="*/ 10 w 232"/>
                <a:gd name="T3" fmla="*/ 20 h 20"/>
                <a:gd name="T4" fmla="*/ 10 w 232"/>
                <a:gd name="T5" fmla="*/ 20 h 20"/>
                <a:gd name="T6" fmla="*/ 6 w 232"/>
                <a:gd name="T7" fmla="*/ 20 h 20"/>
                <a:gd name="T8" fmla="*/ 2 w 232"/>
                <a:gd name="T9" fmla="*/ 18 h 20"/>
                <a:gd name="T10" fmla="*/ 0 w 232"/>
                <a:gd name="T11" fmla="*/ 14 h 20"/>
                <a:gd name="T12" fmla="*/ 0 w 232"/>
                <a:gd name="T13" fmla="*/ 10 h 20"/>
                <a:gd name="T14" fmla="*/ 0 w 232"/>
                <a:gd name="T15" fmla="*/ 10 h 20"/>
                <a:gd name="T16" fmla="*/ 0 w 232"/>
                <a:gd name="T17" fmla="*/ 6 h 20"/>
                <a:gd name="T18" fmla="*/ 2 w 232"/>
                <a:gd name="T19" fmla="*/ 2 h 20"/>
                <a:gd name="T20" fmla="*/ 6 w 232"/>
                <a:gd name="T21" fmla="*/ 0 h 20"/>
                <a:gd name="T22" fmla="*/ 10 w 232"/>
                <a:gd name="T23" fmla="*/ 0 h 20"/>
                <a:gd name="T24" fmla="*/ 222 w 232"/>
                <a:gd name="T25" fmla="*/ 0 h 20"/>
                <a:gd name="T26" fmla="*/ 222 w 232"/>
                <a:gd name="T27" fmla="*/ 0 h 20"/>
                <a:gd name="T28" fmla="*/ 226 w 232"/>
                <a:gd name="T29" fmla="*/ 0 h 20"/>
                <a:gd name="T30" fmla="*/ 230 w 232"/>
                <a:gd name="T31" fmla="*/ 2 h 20"/>
                <a:gd name="T32" fmla="*/ 232 w 232"/>
                <a:gd name="T33" fmla="*/ 6 h 20"/>
                <a:gd name="T34" fmla="*/ 232 w 232"/>
                <a:gd name="T35" fmla="*/ 10 h 20"/>
                <a:gd name="T36" fmla="*/ 232 w 232"/>
                <a:gd name="T37" fmla="*/ 10 h 20"/>
                <a:gd name="T38" fmla="*/ 232 w 232"/>
                <a:gd name="T39" fmla="*/ 14 h 20"/>
                <a:gd name="T40" fmla="*/ 230 w 232"/>
                <a:gd name="T41" fmla="*/ 18 h 20"/>
                <a:gd name="T42" fmla="*/ 226 w 232"/>
                <a:gd name="T43" fmla="*/ 20 h 20"/>
                <a:gd name="T44" fmla="*/ 222 w 232"/>
                <a:gd name="T45" fmla="*/ 20 h 20"/>
                <a:gd name="T46" fmla="*/ 222 w 232"/>
                <a:gd name="T4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2" h="20">
                  <a:moveTo>
                    <a:pt x="222" y="20"/>
                  </a:moveTo>
                  <a:lnTo>
                    <a:pt x="10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30" y="2"/>
                  </a:lnTo>
                  <a:lnTo>
                    <a:pt x="232" y="6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2" y="14"/>
                  </a:lnTo>
                  <a:lnTo>
                    <a:pt x="230" y="18"/>
                  </a:lnTo>
                  <a:lnTo>
                    <a:pt x="226" y="20"/>
                  </a:lnTo>
                  <a:lnTo>
                    <a:pt x="222" y="20"/>
                  </a:lnTo>
                  <a:lnTo>
                    <a:pt x="222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72"/>
            <p:cNvSpPr>
              <a:spLocks/>
            </p:cNvSpPr>
            <p:nvPr/>
          </p:nvSpPr>
          <p:spPr bwMode="auto">
            <a:xfrm>
              <a:off x="13333413" y="4410076"/>
              <a:ext cx="368300" cy="31750"/>
            </a:xfrm>
            <a:custGeom>
              <a:avLst/>
              <a:gdLst>
                <a:gd name="T0" fmla="*/ 222 w 232"/>
                <a:gd name="T1" fmla="*/ 20 h 20"/>
                <a:gd name="T2" fmla="*/ 10 w 232"/>
                <a:gd name="T3" fmla="*/ 20 h 20"/>
                <a:gd name="T4" fmla="*/ 10 w 232"/>
                <a:gd name="T5" fmla="*/ 20 h 20"/>
                <a:gd name="T6" fmla="*/ 6 w 232"/>
                <a:gd name="T7" fmla="*/ 20 h 20"/>
                <a:gd name="T8" fmla="*/ 2 w 232"/>
                <a:gd name="T9" fmla="*/ 18 h 20"/>
                <a:gd name="T10" fmla="*/ 0 w 232"/>
                <a:gd name="T11" fmla="*/ 14 h 20"/>
                <a:gd name="T12" fmla="*/ 0 w 232"/>
                <a:gd name="T13" fmla="*/ 10 h 20"/>
                <a:gd name="T14" fmla="*/ 0 w 232"/>
                <a:gd name="T15" fmla="*/ 10 h 20"/>
                <a:gd name="T16" fmla="*/ 0 w 232"/>
                <a:gd name="T17" fmla="*/ 6 h 20"/>
                <a:gd name="T18" fmla="*/ 2 w 232"/>
                <a:gd name="T19" fmla="*/ 2 h 20"/>
                <a:gd name="T20" fmla="*/ 6 w 232"/>
                <a:gd name="T21" fmla="*/ 0 h 20"/>
                <a:gd name="T22" fmla="*/ 10 w 232"/>
                <a:gd name="T23" fmla="*/ 0 h 20"/>
                <a:gd name="T24" fmla="*/ 222 w 232"/>
                <a:gd name="T25" fmla="*/ 0 h 20"/>
                <a:gd name="T26" fmla="*/ 222 w 232"/>
                <a:gd name="T27" fmla="*/ 0 h 20"/>
                <a:gd name="T28" fmla="*/ 226 w 232"/>
                <a:gd name="T29" fmla="*/ 0 h 20"/>
                <a:gd name="T30" fmla="*/ 228 w 232"/>
                <a:gd name="T31" fmla="*/ 2 h 20"/>
                <a:gd name="T32" fmla="*/ 230 w 232"/>
                <a:gd name="T33" fmla="*/ 6 h 20"/>
                <a:gd name="T34" fmla="*/ 232 w 232"/>
                <a:gd name="T35" fmla="*/ 10 h 20"/>
                <a:gd name="T36" fmla="*/ 232 w 232"/>
                <a:gd name="T37" fmla="*/ 10 h 20"/>
                <a:gd name="T38" fmla="*/ 230 w 232"/>
                <a:gd name="T39" fmla="*/ 14 h 20"/>
                <a:gd name="T40" fmla="*/ 228 w 232"/>
                <a:gd name="T41" fmla="*/ 18 h 20"/>
                <a:gd name="T42" fmla="*/ 226 w 232"/>
                <a:gd name="T43" fmla="*/ 20 h 20"/>
                <a:gd name="T44" fmla="*/ 222 w 232"/>
                <a:gd name="T45" fmla="*/ 20 h 20"/>
                <a:gd name="T46" fmla="*/ 222 w 232"/>
                <a:gd name="T4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2" h="20">
                  <a:moveTo>
                    <a:pt x="222" y="20"/>
                  </a:moveTo>
                  <a:lnTo>
                    <a:pt x="10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28" y="2"/>
                  </a:lnTo>
                  <a:lnTo>
                    <a:pt x="230" y="6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0" y="14"/>
                  </a:lnTo>
                  <a:lnTo>
                    <a:pt x="228" y="18"/>
                  </a:lnTo>
                  <a:lnTo>
                    <a:pt x="226" y="20"/>
                  </a:lnTo>
                  <a:lnTo>
                    <a:pt x="222" y="20"/>
                  </a:lnTo>
                  <a:lnTo>
                    <a:pt x="222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73"/>
            <p:cNvSpPr>
              <a:spLocks/>
            </p:cNvSpPr>
            <p:nvPr/>
          </p:nvSpPr>
          <p:spPr bwMode="auto">
            <a:xfrm>
              <a:off x="13333413" y="4486276"/>
              <a:ext cx="368300" cy="31750"/>
            </a:xfrm>
            <a:custGeom>
              <a:avLst/>
              <a:gdLst>
                <a:gd name="T0" fmla="*/ 222 w 232"/>
                <a:gd name="T1" fmla="*/ 20 h 20"/>
                <a:gd name="T2" fmla="*/ 10 w 232"/>
                <a:gd name="T3" fmla="*/ 20 h 20"/>
                <a:gd name="T4" fmla="*/ 10 w 232"/>
                <a:gd name="T5" fmla="*/ 20 h 20"/>
                <a:gd name="T6" fmla="*/ 6 w 232"/>
                <a:gd name="T7" fmla="*/ 20 h 20"/>
                <a:gd name="T8" fmla="*/ 2 w 232"/>
                <a:gd name="T9" fmla="*/ 18 h 20"/>
                <a:gd name="T10" fmla="*/ 0 w 232"/>
                <a:gd name="T11" fmla="*/ 14 h 20"/>
                <a:gd name="T12" fmla="*/ 0 w 232"/>
                <a:gd name="T13" fmla="*/ 10 h 20"/>
                <a:gd name="T14" fmla="*/ 0 w 232"/>
                <a:gd name="T15" fmla="*/ 10 h 20"/>
                <a:gd name="T16" fmla="*/ 0 w 232"/>
                <a:gd name="T17" fmla="*/ 6 h 20"/>
                <a:gd name="T18" fmla="*/ 2 w 232"/>
                <a:gd name="T19" fmla="*/ 2 h 20"/>
                <a:gd name="T20" fmla="*/ 6 w 232"/>
                <a:gd name="T21" fmla="*/ 0 h 20"/>
                <a:gd name="T22" fmla="*/ 10 w 232"/>
                <a:gd name="T23" fmla="*/ 0 h 20"/>
                <a:gd name="T24" fmla="*/ 222 w 232"/>
                <a:gd name="T25" fmla="*/ 0 h 20"/>
                <a:gd name="T26" fmla="*/ 222 w 232"/>
                <a:gd name="T27" fmla="*/ 0 h 20"/>
                <a:gd name="T28" fmla="*/ 226 w 232"/>
                <a:gd name="T29" fmla="*/ 0 h 20"/>
                <a:gd name="T30" fmla="*/ 228 w 232"/>
                <a:gd name="T31" fmla="*/ 2 h 20"/>
                <a:gd name="T32" fmla="*/ 230 w 232"/>
                <a:gd name="T33" fmla="*/ 6 h 20"/>
                <a:gd name="T34" fmla="*/ 232 w 232"/>
                <a:gd name="T35" fmla="*/ 10 h 20"/>
                <a:gd name="T36" fmla="*/ 232 w 232"/>
                <a:gd name="T37" fmla="*/ 10 h 20"/>
                <a:gd name="T38" fmla="*/ 230 w 232"/>
                <a:gd name="T39" fmla="*/ 14 h 20"/>
                <a:gd name="T40" fmla="*/ 228 w 232"/>
                <a:gd name="T41" fmla="*/ 18 h 20"/>
                <a:gd name="T42" fmla="*/ 226 w 232"/>
                <a:gd name="T43" fmla="*/ 20 h 20"/>
                <a:gd name="T44" fmla="*/ 222 w 232"/>
                <a:gd name="T45" fmla="*/ 20 h 20"/>
                <a:gd name="T46" fmla="*/ 222 w 232"/>
                <a:gd name="T4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2" h="20">
                  <a:moveTo>
                    <a:pt x="222" y="20"/>
                  </a:moveTo>
                  <a:lnTo>
                    <a:pt x="10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28" y="2"/>
                  </a:lnTo>
                  <a:lnTo>
                    <a:pt x="230" y="6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0" y="14"/>
                  </a:lnTo>
                  <a:lnTo>
                    <a:pt x="228" y="18"/>
                  </a:lnTo>
                  <a:lnTo>
                    <a:pt x="226" y="20"/>
                  </a:lnTo>
                  <a:lnTo>
                    <a:pt x="222" y="20"/>
                  </a:lnTo>
                  <a:lnTo>
                    <a:pt x="222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74"/>
            <p:cNvSpPr>
              <a:spLocks/>
            </p:cNvSpPr>
            <p:nvPr/>
          </p:nvSpPr>
          <p:spPr bwMode="auto">
            <a:xfrm>
              <a:off x="13333413" y="4562476"/>
              <a:ext cx="368300" cy="31750"/>
            </a:xfrm>
            <a:custGeom>
              <a:avLst/>
              <a:gdLst>
                <a:gd name="T0" fmla="*/ 222 w 232"/>
                <a:gd name="T1" fmla="*/ 20 h 20"/>
                <a:gd name="T2" fmla="*/ 10 w 232"/>
                <a:gd name="T3" fmla="*/ 20 h 20"/>
                <a:gd name="T4" fmla="*/ 10 w 232"/>
                <a:gd name="T5" fmla="*/ 20 h 20"/>
                <a:gd name="T6" fmla="*/ 6 w 232"/>
                <a:gd name="T7" fmla="*/ 20 h 20"/>
                <a:gd name="T8" fmla="*/ 2 w 232"/>
                <a:gd name="T9" fmla="*/ 18 h 20"/>
                <a:gd name="T10" fmla="*/ 0 w 232"/>
                <a:gd name="T11" fmla="*/ 14 h 20"/>
                <a:gd name="T12" fmla="*/ 0 w 232"/>
                <a:gd name="T13" fmla="*/ 10 h 20"/>
                <a:gd name="T14" fmla="*/ 0 w 232"/>
                <a:gd name="T15" fmla="*/ 10 h 20"/>
                <a:gd name="T16" fmla="*/ 0 w 232"/>
                <a:gd name="T17" fmla="*/ 6 h 20"/>
                <a:gd name="T18" fmla="*/ 2 w 232"/>
                <a:gd name="T19" fmla="*/ 2 h 20"/>
                <a:gd name="T20" fmla="*/ 6 w 232"/>
                <a:gd name="T21" fmla="*/ 0 h 20"/>
                <a:gd name="T22" fmla="*/ 10 w 232"/>
                <a:gd name="T23" fmla="*/ 0 h 20"/>
                <a:gd name="T24" fmla="*/ 222 w 232"/>
                <a:gd name="T25" fmla="*/ 0 h 20"/>
                <a:gd name="T26" fmla="*/ 222 w 232"/>
                <a:gd name="T27" fmla="*/ 0 h 20"/>
                <a:gd name="T28" fmla="*/ 226 w 232"/>
                <a:gd name="T29" fmla="*/ 0 h 20"/>
                <a:gd name="T30" fmla="*/ 228 w 232"/>
                <a:gd name="T31" fmla="*/ 2 h 20"/>
                <a:gd name="T32" fmla="*/ 230 w 232"/>
                <a:gd name="T33" fmla="*/ 6 h 20"/>
                <a:gd name="T34" fmla="*/ 232 w 232"/>
                <a:gd name="T35" fmla="*/ 10 h 20"/>
                <a:gd name="T36" fmla="*/ 232 w 232"/>
                <a:gd name="T37" fmla="*/ 10 h 20"/>
                <a:gd name="T38" fmla="*/ 230 w 232"/>
                <a:gd name="T39" fmla="*/ 14 h 20"/>
                <a:gd name="T40" fmla="*/ 228 w 232"/>
                <a:gd name="T41" fmla="*/ 18 h 20"/>
                <a:gd name="T42" fmla="*/ 226 w 232"/>
                <a:gd name="T43" fmla="*/ 20 h 20"/>
                <a:gd name="T44" fmla="*/ 222 w 232"/>
                <a:gd name="T45" fmla="*/ 20 h 20"/>
                <a:gd name="T46" fmla="*/ 222 w 232"/>
                <a:gd name="T4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2" h="20">
                  <a:moveTo>
                    <a:pt x="222" y="20"/>
                  </a:moveTo>
                  <a:lnTo>
                    <a:pt x="10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28" y="2"/>
                  </a:lnTo>
                  <a:lnTo>
                    <a:pt x="230" y="6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0" y="14"/>
                  </a:lnTo>
                  <a:lnTo>
                    <a:pt x="228" y="18"/>
                  </a:lnTo>
                  <a:lnTo>
                    <a:pt x="226" y="20"/>
                  </a:lnTo>
                  <a:lnTo>
                    <a:pt x="222" y="20"/>
                  </a:lnTo>
                  <a:lnTo>
                    <a:pt x="222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75"/>
            <p:cNvSpPr>
              <a:spLocks/>
            </p:cNvSpPr>
            <p:nvPr/>
          </p:nvSpPr>
          <p:spPr bwMode="auto">
            <a:xfrm>
              <a:off x="13333413" y="4638676"/>
              <a:ext cx="368300" cy="31750"/>
            </a:xfrm>
            <a:custGeom>
              <a:avLst/>
              <a:gdLst>
                <a:gd name="T0" fmla="*/ 222 w 232"/>
                <a:gd name="T1" fmla="*/ 20 h 20"/>
                <a:gd name="T2" fmla="*/ 10 w 232"/>
                <a:gd name="T3" fmla="*/ 20 h 20"/>
                <a:gd name="T4" fmla="*/ 10 w 232"/>
                <a:gd name="T5" fmla="*/ 20 h 20"/>
                <a:gd name="T6" fmla="*/ 6 w 232"/>
                <a:gd name="T7" fmla="*/ 20 h 20"/>
                <a:gd name="T8" fmla="*/ 2 w 232"/>
                <a:gd name="T9" fmla="*/ 18 h 20"/>
                <a:gd name="T10" fmla="*/ 0 w 232"/>
                <a:gd name="T11" fmla="*/ 14 h 20"/>
                <a:gd name="T12" fmla="*/ 0 w 232"/>
                <a:gd name="T13" fmla="*/ 10 h 20"/>
                <a:gd name="T14" fmla="*/ 0 w 232"/>
                <a:gd name="T15" fmla="*/ 10 h 20"/>
                <a:gd name="T16" fmla="*/ 0 w 232"/>
                <a:gd name="T17" fmla="*/ 6 h 20"/>
                <a:gd name="T18" fmla="*/ 2 w 232"/>
                <a:gd name="T19" fmla="*/ 2 h 20"/>
                <a:gd name="T20" fmla="*/ 6 w 232"/>
                <a:gd name="T21" fmla="*/ 0 h 20"/>
                <a:gd name="T22" fmla="*/ 10 w 232"/>
                <a:gd name="T23" fmla="*/ 0 h 20"/>
                <a:gd name="T24" fmla="*/ 222 w 232"/>
                <a:gd name="T25" fmla="*/ 0 h 20"/>
                <a:gd name="T26" fmla="*/ 222 w 232"/>
                <a:gd name="T27" fmla="*/ 0 h 20"/>
                <a:gd name="T28" fmla="*/ 226 w 232"/>
                <a:gd name="T29" fmla="*/ 0 h 20"/>
                <a:gd name="T30" fmla="*/ 228 w 232"/>
                <a:gd name="T31" fmla="*/ 2 h 20"/>
                <a:gd name="T32" fmla="*/ 230 w 232"/>
                <a:gd name="T33" fmla="*/ 6 h 20"/>
                <a:gd name="T34" fmla="*/ 232 w 232"/>
                <a:gd name="T35" fmla="*/ 10 h 20"/>
                <a:gd name="T36" fmla="*/ 232 w 232"/>
                <a:gd name="T37" fmla="*/ 10 h 20"/>
                <a:gd name="T38" fmla="*/ 230 w 232"/>
                <a:gd name="T39" fmla="*/ 14 h 20"/>
                <a:gd name="T40" fmla="*/ 228 w 232"/>
                <a:gd name="T41" fmla="*/ 18 h 20"/>
                <a:gd name="T42" fmla="*/ 226 w 232"/>
                <a:gd name="T43" fmla="*/ 20 h 20"/>
                <a:gd name="T44" fmla="*/ 222 w 232"/>
                <a:gd name="T45" fmla="*/ 20 h 20"/>
                <a:gd name="T46" fmla="*/ 222 w 232"/>
                <a:gd name="T4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2" h="20">
                  <a:moveTo>
                    <a:pt x="222" y="20"/>
                  </a:moveTo>
                  <a:lnTo>
                    <a:pt x="10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28" y="2"/>
                  </a:lnTo>
                  <a:lnTo>
                    <a:pt x="230" y="6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0" y="14"/>
                  </a:lnTo>
                  <a:lnTo>
                    <a:pt x="228" y="18"/>
                  </a:lnTo>
                  <a:lnTo>
                    <a:pt x="226" y="20"/>
                  </a:lnTo>
                  <a:lnTo>
                    <a:pt x="222" y="20"/>
                  </a:lnTo>
                  <a:lnTo>
                    <a:pt x="222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76"/>
            <p:cNvSpPr>
              <a:spLocks/>
            </p:cNvSpPr>
            <p:nvPr/>
          </p:nvSpPr>
          <p:spPr bwMode="auto">
            <a:xfrm>
              <a:off x="12898438" y="5108576"/>
              <a:ext cx="866775" cy="136525"/>
            </a:xfrm>
            <a:custGeom>
              <a:avLst/>
              <a:gdLst>
                <a:gd name="T0" fmla="*/ 502 w 546"/>
                <a:gd name="T1" fmla="*/ 86 h 86"/>
                <a:gd name="T2" fmla="*/ 10 w 546"/>
                <a:gd name="T3" fmla="*/ 86 h 86"/>
                <a:gd name="T4" fmla="*/ 10 w 546"/>
                <a:gd name="T5" fmla="*/ 86 h 86"/>
                <a:gd name="T6" fmla="*/ 6 w 546"/>
                <a:gd name="T7" fmla="*/ 86 h 86"/>
                <a:gd name="T8" fmla="*/ 2 w 546"/>
                <a:gd name="T9" fmla="*/ 84 h 86"/>
                <a:gd name="T10" fmla="*/ 0 w 546"/>
                <a:gd name="T11" fmla="*/ 80 h 86"/>
                <a:gd name="T12" fmla="*/ 0 w 546"/>
                <a:gd name="T13" fmla="*/ 76 h 86"/>
                <a:gd name="T14" fmla="*/ 0 w 546"/>
                <a:gd name="T15" fmla="*/ 76 h 86"/>
                <a:gd name="T16" fmla="*/ 0 w 546"/>
                <a:gd name="T17" fmla="*/ 72 h 86"/>
                <a:gd name="T18" fmla="*/ 2 w 546"/>
                <a:gd name="T19" fmla="*/ 70 h 86"/>
                <a:gd name="T20" fmla="*/ 6 w 546"/>
                <a:gd name="T21" fmla="*/ 68 h 86"/>
                <a:gd name="T22" fmla="*/ 10 w 546"/>
                <a:gd name="T23" fmla="*/ 66 h 86"/>
                <a:gd name="T24" fmla="*/ 502 w 546"/>
                <a:gd name="T25" fmla="*/ 66 h 86"/>
                <a:gd name="T26" fmla="*/ 502 w 546"/>
                <a:gd name="T27" fmla="*/ 66 h 86"/>
                <a:gd name="T28" fmla="*/ 512 w 546"/>
                <a:gd name="T29" fmla="*/ 64 h 86"/>
                <a:gd name="T30" fmla="*/ 520 w 546"/>
                <a:gd name="T31" fmla="*/ 60 h 86"/>
                <a:gd name="T32" fmla="*/ 524 w 546"/>
                <a:gd name="T33" fmla="*/ 52 h 86"/>
                <a:gd name="T34" fmla="*/ 526 w 546"/>
                <a:gd name="T35" fmla="*/ 44 h 86"/>
                <a:gd name="T36" fmla="*/ 526 w 546"/>
                <a:gd name="T37" fmla="*/ 44 h 86"/>
                <a:gd name="T38" fmla="*/ 524 w 546"/>
                <a:gd name="T39" fmla="*/ 34 h 86"/>
                <a:gd name="T40" fmla="*/ 520 w 546"/>
                <a:gd name="T41" fmla="*/ 26 h 86"/>
                <a:gd name="T42" fmla="*/ 512 w 546"/>
                <a:gd name="T43" fmla="*/ 22 h 86"/>
                <a:gd name="T44" fmla="*/ 502 w 546"/>
                <a:gd name="T45" fmla="*/ 20 h 86"/>
                <a:gd name="T46" fmla="*/ 10 w 546"/>
                <a:gd name="T47" fmla="*/ 20 h 86"/>
                <a:gd name="T48" fmla="*/ 10 w 546"/>
                <a:gd name="T49" fmla="*/ 20 h 86"/>
                <a:gd name="T50" fmla="*/ 6 w 546"/>
                <a:gd name="T51" fmla="*/ 18 h 86"/>
                <a:gd name="T52" fmla="*/ 2 w 546"/>
                <a:gd name="T53" fmla="*/ 16 h 86"/>
                <a:gd name="T54" fmla="*/ 0 w 546"/>
                <a:gd name="T55" fmla="*/ 14 h 86"/>
                <a:gd name="T56" fmla="*/ 0 w 546"/>
                <a:gd name="T57" fmla="*/ 10 h 86"/>
                <a:gd name="T58" fmla="*/ 0 w 546"/>
                <a:gd name="T59" fmla="*/ 10 h 86"/>
                <a:gd name="T60" fmla="*/ 0 w 546"/>
                <a:gd name="T61" fmla="*/ 6 h 86"/>
                <a:gd name="T62" fmla="*/ 2 w 546"/>
                <a:gd name="T63" fmla="*/ 2 h 86"/>
                <a:gd name="T64" fmla="*/ 6 w 546"/>
                <a:gd name="T65" fmla="*/ 0 h 86"/>
                <a:gd name="T66" fmla="*/ 10 w 546"/>
                <a:gd name="T67" fmla="*/ 0 h 86"/>
                <a:gd name="T68" fmla="*/ 502 w 546"/>
                <a:gd name="T69" fmla="*/ 0 h 86"/>
                <a:gd name="T70" fmla="*/ 502 w 546"/>
                <a:gd name="T71" fmla="*/ 0 h 86"/>
                <a:gd name="T72" fmla="*/ 512 w 546"/>
                <a:gd name="T73" fmla="*/ 0 h 86"/>
                <a:gd name="T74" fmla="*/ 520 w 546"/>
                <a:gd name="T75" fmla="*/ 4 h 86"/>
                <a:gd name="T76" fmla="*/ 526 w 546"/>
                <a:gd name="T77" fmla="*/ 8 h 86"/>
                <a:gd name="T78" fmla="*/ 534 w 546"/>
                <a:gd name="T79" fmla="*/ 12 h 86"/>
                <a:gd name="T80" fmla="*/ 538 w 546"/>
                <a:gd name="T81" fmla="*/ 18 h 86"/>
                <a:gd name="T82" fmla="*/ 542 w 546"/>
                <a:gd name="T83" fmla="*/ 26 h 86"/>
                <a:gd name="T84" fmla="*/ 546 w 546"/>
                <a:gd name="T85" fmla="*/ 34 h 86"/>
                <a:gd name="T86" fmla="*/ 546 w 546"/>
                <a:gd name="T87" fmla="*/ 44 h 86"/>
                <a:gd name="T88" fmla="*/ 546 w 546"/>
                <a:gd name="T89" fmla="*/ 44 h 86"/>
                <a:gd name="T90" fmla="*/ 546 w 546"/>
                <a:gd name="T91" fmla="*/ 52 h 86"/>
                <a:gd name="T92" fmla="*/ 542 w 546"/>
                <a:gd name="T93" fmla="*/ 60 h 86"/>
                <a:gd name="T94" fmla="*/ 538 w 546"/>
                <a:gd name="T95" fmla="*/ 68 h 86"/>
                <a:gd name="T96" fmla="*/ 534 w 546"/>
                <a:gd name="T97" fmla="*/ 74 h 86"/>
                <a:gd name="T98" fmla="*/ 526 w 546"/>
                <a:gd name="T99" fmla="*/ 80 h 86"/>
                <a:gd name="T100" fmla="*/ 520 w 546"/>
                <a:gd name="T101" fmla="*/ 84 h 86"/>
                <a:gd name="T102" fmla="*/ 512 w 546"/>
                <a:gd name="T103" fmla="*/ 86 h 86"/>
                <a:gd name="T104" fmla="*/ 502 w 546"/>
                <a:gd name="T105" fmla="*/ 86 h 86"/>
                <a:gd name="T106" fmla="*/ 502 w 546"/>
                <a:gd name="T10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6" h="86">
                  <a:moveTo>
                    <a:pt x="502" y="86"/>
                  </a:moveTo>
                  <a:lnTo>
                    <a:pt x="10" y="86"/>
                  </a:lnTo>
                  <a:lnTo>
                    <a:pt x="10" y="86"/>
                  </a:lnTo>
                  <a:lnTo>
                    <a:pt x="6" y="86"/>
                  </a:lnTo>
                  <a:lnTo>
                    <a:pt x="2" y="84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6" y="68"/>
                  </a:lnTo>
                  <a:lnTo>
                    <a:pt x="10" y="66"/>
                  </a:lnTo>
                  <a:lnTo>
                    <a:pt x="502" y="66"/>
                  </a:lnTo>
                  <a:lnTo>
                    <a:pt x="502" y="66"/>
                  </a:lnTo>
                  <a:lnTo>
                    <a:pt x="512" y="64"/>
                  </a:lnTo>
                  <a:lnTo>
                    <a:pt x="520" y="60"/>
                  </a:lnTo>
                  <a:lnTo>
                    <a:pt x="524" y="5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24" y="34"/>
                  </a:lnTo>
                  <a:lnTo>
                    <a:pt x="520" y="26"/>
                  </a:lnTo>
                  <a:lnTo>
                    <a:pt x="512" y="22"/>
                  </a:lnTo>
                  <a:lnTo>
                    <a:pt x="502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502" y="0"/>
                  </a:lnTo>
                  <a:lnTo>
                    <a:pt x="502" y="0"/>
                  </a:lnTo>
                  <a:lnTo>
                    <a:pt x="512" y="0"/>
                  </a:lnTo>
                  <a:lnTo>
                    <a:pt x="520" y="4"/>
                  </a:lnTo>
                  <a:lnTo>
                    <a:pt x="526" y="8"/>
                  </a:lnTo>
                  <a:lnTo>
                    <a:pt x="534" y="12"/>
                  </a:lnTo>
                  <a:lnTo>
                    <a:pt x="538" y="18"/>
                  </a:lnTo>
                  <a:lnTo>
                    <a:pt x="542" y="26"/>
                  </a:lnTo>
                  <a:lnTo>
                    <a:pt x="546" y="34"/>
                  </a:lnTo>
                  <a:lnTo>
                    <a:pt x="546" y="44"/>
                  </a:lnTo>
                  <a:lnTo>
                    <a:pt x="546" y="44"/>
                  </a:lnTo>
                  <a:lnTo>
                    <a:pt x="546" y="52"/>
                  </a:lnTo>
                  <a:lnTo>
                    <a:pt x="542" y="60"/>
                  </a:lnTo>
                  <a:lnTo>
                    <a:pt x="538" y="68"/>
                  </a:lnTo>
                  <a:lnTo>
                    <a:pt x="534" y="74"/>
                  </a:lnTo>
                  <a:lnTo>
                    <a:pt x="526" y="80"/>
                  </a:lnTo>
                  <a:lnTo>
                    <a:pt x="520" y="84"/>
                  </a:lnTo>
                  <a:lnTo>
                    <a:pt x="512" y="86"/>
                  </a:lnTo>
                  <a:lnTo>
                    <a:pt x="502" y="86"/>
                  </a:lnTo>
                  <a:lnTo>
                    <a:pt x="502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77"/>
            <p:cNvSpPr>
              <a:spLocks noEditPoints="1"/>
            </p:cNvSpPr>
            <p:nvPr/>
          </p:nvSpPr>
          <p:spPr bwMode="auto">
            <a:xfrm>
              <a:off x="12736513" y="5108576"/>
              <a:ext cx="193675" cy="136525"/>
            </a:xfrm>
            <a:custGeom>
              <a:avLst/>
              <a:gdLst>
                <a:gd name="T0" fmla="*/ 112 w 122"/>
                <a:gd name="T1" fmla="*/ 86 h 86"/>
                <a:gd name="T2" fmla="*/ 112 w 122"/>
                <a:gd name="T3" fmla="*/ 86 h 86"/>
                <a:gd name="T4" fmla="*/ 108 w 122"/>
                <a:gd name="T5" fmla="*/ 86 h 86"/>
                <a:gd name="T6" fmla="*/ 8 w 122"/>
                <a:gd name="T7" fmla="*/ 52 h 86"/>
                <a:gd name="T8" fmla="*/ 8 w 122"/>
                <a:gd name="T9" fmla="*/ 52 h 86"/>
                <a:gd name="T10" fmla="*/ 2 w 122"/>
                <a:gd name="T11" fmla="*/ 50 h 86"/>
                <a:gd name="T12" fmla="*/ 0 w 122"/>
                <a:gd name="T13" fmla="*/ 44 h 86"/>
                <a:gd name="T14" fmla="*/ 0 w 122"/>
                <a:gd name="T15" fmla="*/ 44 h 86"/>
                <a:gd name="T16" fmla="*/ 2 w 122"/>
                <a:gd name="T17" fmla="*/ 38 h 86"/>
                <a:gd name="T18" fmla="*/ 8 w 122"/>
                <a:gd name="T19" fmla="*/ 34 h 86"/>
                <a:gd name="T20" fmla="*/ 108 w 122"/>
                <a:gd name="T21" fmla="*/ 0 h 86"/>
                <a:gd name="T22" fmla="*/ 108 w 122"/>
                <a:gd name="T23" fmla="*/ 0 h 86"/>
                <a:gd name="T24" fmla="*/ 112 w 122"/>
                <a:gd name="T25" fmla="*/ 0 h 86"/>
                <a:gd name="T26" fmla="*/ 118 w 122"/>
                <a:gd name="T27" fmla="*/ 2 h 86"/>
                <a:gd name="T28" fmla="*/ 118 w 122"/>
                <a:gd name="T29" fmla="*/ 2 h 86"/>
                <a:gd name="T30" fmla="*/ 120 w 122"/>
                <a:gd name="T31" fmla="*/ 6 h 86"/>
                <a:gd name="T32" fmla="*/ 122 w 122"/>
                <a:gd name="T33" fmla="*/ 10 h 86"/>
                <a:gd name="T34" fmla="*/ 122 w 122"/>
                <a:gd name="T35" fmla="*/ 76 h 86"/>
                <a:gd name="T36" fmla="*/ 122 w 122"/>
                <a:gd name="T37" fmla="*/ 76 h 86"/>
                <a:gd name="T38" fmla="*/ 120 w 122"/>
                <a:gd name="T39" fmla="*/ 80 h 86"/>
                <a:gd name="T40" fmla="*/ 118 w 122"/>
                <a:gd name="T41" fmla="*/ 84 h 86"/>
                <a:gd name="T42" fmla="*/ 118 w 122"/>
                <a:gd name="T43" fmla="*/ 84 h 86"/>
                <a:gd name="T44" fmla="*/ 112 w 122"/>
                <a:gd name="T45" fmla="*/ 86 h 86"/>
                <a:gd name="T46" fmla="*/ 112 w 122"/>
                <a:gd name="T47" fmla="*/ 86 h 86"/>
                <a:gd name="T48" fmla="*/ 42 w 122"/>
                <a:gd name="T49" fmla="*/ 44 h 86"/>
                <a:gd name="T50" fmla="*/ 102 w 122"/>
                <a:gd name="T51" fmla="*/ 62 h 86"/>
                <a:gd name="T52" fmla="*/ 102 w 122"/>
                <a:gd name="T53" fmla="*/ 24 h 86"/>
                <a:gd name="T54" fmla="*/ 42 w 122"/>
                <a:gd name="T55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2" h="86">
                  <a:moveTo>
                    <a:pt x="112" y="86"/>
                  </a:moveTo>
                  <a:lnTo>
                    <a:pt x="112" y="86"/>
                  </a:lnTo>
                  <a:lnTo>
                    <a:pt x="108" y="86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2" y="5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38"/>
                  </a:lnTo>
                  <a:lnTo>
                    <a:pt x="8" y="34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8" y="2"/>
                  </a:lnTo>
                  <a:lnTo>
                    <a:pt x="118" y="2"/>
                  </a:lnTo>
                  <a:lnTo>
                    <a:pt x="120" y="6"/>
                  </a:lnTo>
                  <a:lnTo>
                    <a:pt x="122" y="10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0" y="80"/>
                  </a:lnTo>
                  <a:lnTo>
                    <a:pt x="118" y="84"/>
                  </a:lnTo>
                  <a:lnTo>
                    <a:pt x="118" y="84"/>
                  </a:lnTo>
                  <a:lnTo>
                    <a:pt x="112" y="86"/>
                  </a:lnTo>
                  <a:lnTo>
                    <a:pt x="112" y="86"/>
                  </a:lnTo>
                  <a:close/>
                  <a:moveTo>
                    <a:pt x="42" y="44"/>
                  </a:moveTo>
                  <a:lnTo>
                    <a:pt x="102" y="62"/>
                  </a:lnTo>
                  <a:lnTo>
                    <a:pt x="102" y="24"/>
                  </a:lnTo>
                  <a:lnTo>
                    <a:pt x="42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716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287524" y="6381328"/>
            <a:ext cx="8568952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34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80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9" r:id="rId4"/>
    <p:sldLayoutId id="2147483670" r:id="rId5"/>
    <p:sldLayoutId id="2147483667" r:id="rId6"/>
    <p:sldLayoutId id="2147483666" r:id="rId7"/>
    <p:sldLayoutId id="2147483668" r:id="rId8"/>
    <p:sldLayoutId id="2147483671" r:id="rId9"/>
    <p:sldLayoutId id="2147483664" r:id="rId10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3401310" y="4571836"/>
            <a:ext cx="2394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spc="-15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  <a:cs typeface="KoPubWorld돋움체_Pro Bold" pitchFamily="50" charset="-127"/>
              </a:rPr>
              <a:t>000 </a:t>
            </a:r>
            <a:r>
              <a:rPr lang="ko-KR" altLang="en-US" sz="1600" b="1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  <a:cs typeface="KoPubWorld돋움체_Pro Bold" pitchFamily="50" charset="-127"/>
              </a:rPr>
              <a:t>선생님</a:t>
            </a:r>
            <a:endParaRPr lang="ko-KR" altLang="en-US" sz="1600" b="1" spc="-150" dirty="0">
              <a:solidFill>
                <a:schemeClr val="bg1"/>
              </a:solidFill>
              <a:latin typeface="굴림" pitchFamily="50" charset="-127"/>
              <a:ea typeface="굴림" pitchFamily="50" charset="-127"/>
              <a:cs typeface="KoPubWorld돋움체_Pro Bold" pitchFamily="50" charset="-127"/>
            </a:endParaRPr>
          </a:p>
        </p:txBody>
      </p:sp>
      <p:pic>
        <p:nvPicPr>
          <p:cNvPr id="2050" name="Picture 2" descr="E:\2023 이든에듀\흡연예방 활동지 ppt\흡연예방교육 PPT 표지배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40" y="2018385"/>
            <a:ext cx="5149056" cy="263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83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/>
          <p:cNvSpPr txBox="1">
            <a:spLocks/>
          </p:cNvSpPr>
          <p:nvPr/>
        </p:nvSpPr>
        <p:spPr>
          <a:xfrm>
            <a:off x="1187624" y="692696"/>
            <a:ext cx="6840760" cy="942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440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fontAlgn="base">
              <a:lnSpc>
                <a:spcPct val="160000"/>
              </a:lnSpc>
            </a:pPr>
            <a:r>
              <a:rPr lang="ko-KR" altLang="en-US" sz="4000" b="1" kern="0" spc="-300" dirty="0" smtClean="0">
                <a:solidFill>
                  <a:srgbClr val="000000"/>
                </a:solidFill>
                <a:latin typeface="+mj-ea"/>
                <a:ea typeface="+mj-ea"/>
              </a:rPr>
              <a:t>흡연만 안 하면 되는 걸까</a:t>
            </a:r>
            <a:r>
              <a:rPr lang="en-US" altLang="ko-KR" sz="4000" b="1" kern="0" spc="-300" dirty="0" smtClean="0">
                <a:solidFill>
                  <a:srgbClr val="000000"/>
                </a:solidFill>
                <a:latin typeface="+mj-ea"/>
                <a:ea typeface="+mj-ea"/>
              </a:rPr>
              <a:t>?</a:t>
            </a:r>
            <a:endParaRPr lang="ko-KR" altLang="en-US" sz="4000" b="1" kern="0" spc="-3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475656" y="5085184"/>
            <a:ext cx="6264696" cy="122413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1763689" y="5241974"/>
            <a:ext cx="5796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b="1" dirty="0" smtClean="0">
                <a:solidFill>
                  <a:srgbClr val="FF0000"/>
                </a:solidFill>
                <a:latin typeface="+mn-ea"/>
                <a:cs typeface="함초롬바탕" panose="02030504000101010101" pitchFamily="18" charset="-127"/>
              </a:rPr>
              <a:t>가람</a:t>
            </a:r>
            <a:r>
              <a:rPr lang="en-US" altLang="ko-KR" b="1" dirty="0" smtClean="0">
                <a:solidFill>
                  <a:srgbClr val="FF0000"/>
                </a:solidFill>
                <a:latin typeface="+mn-ea"/>
                <a:cs typeface="함초롬바탕" panose="02030504000101010101" pitchFamily="18" charset="-127"/>
              </a:rPr>
              <a:t>: </a:t>
            </a:r>
            <a:r>
              <a:rPr lang="ko-KR" altLang="en-US" b="1" dirty="0" smtClean="0">
                <a:solidFill>
                  <a:srgbClr val="000000"/>
                </a:solidFill>
                <a:latin typeface="+mn-ea"/>
                <a:cs typeface="함초롬바탕" panose="02030504000101010101" pitchFamily="18" charset="-127"/>
              </a:rPr>
              <a:t>오늘 떡볶이 먹으러 갈까</a:t>
            </a:r>
            <a:r>
              <a:rPr lang="en-US" altLang="ko-KR" b="1" dirty="0" smtClean="0">
                <a:solidFill>
                  <a:srgbClr val="000000"/>
                </a:solidFill>
                <a:latin typeface="+mn-ea"/>
                <a:cs typeface="함초롬바탕" panose="02030504000101010101" pitchFamily="18" charset="-127"/>
              </a:rPr>
              <a:t>?</a:t>
            </a:r>
            <a:endParaRPr lang="en-US" altLang="ko-KR" b="1" dirty="0">
              <a:latin typeface="+mn-ea"/>
            </a:endParaRPr>
          </a:p>
          <a:p>
            <a:pPr lvl="0" algn="just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b="1" dirty="0" smtClean="0">
                <a:solidFill>
                  <a:srgbClr val="00B0F0"/>
                </a:solidFill>
                <a:latin typeface="+mn-ea"/>
                <a:cs typeface="함초롬바탕" panose="02030504000101010101" pitchFamily="18" charset="-127"/>
              </a:rPr>
              <a:t>나은</a:t>
            </a:r>
            <a:r>
              <a:rPr lang="en-US" altLang="ko-KR" b="1" dirty="0" smtClean="0">
                <a:solidFill>
                  <a:srgbClr val="00B0F0"/>
                </a:solidFill>
                <a:latin typeface="+mn-ea"/>
                <a:cs typeface="함초롬바탕" panose="02030504000101010101" pitchFamily="18" charset="-127"/>
              </a:rPr>
              <a:t>: </a:t>
            </a:r>
            <a:r>
              <a:rPr lang="ko-KR" altLang="en-US" b="1" dirty="0" smtClean="0">
                <a:solidFill>
                  <a:srgbClr val="000000"/>
                </a:solidFill>
                <a:latin typeface="+mn-ea"/>
                <a:cs typeface="함초롬바탕" panose="02030504000101010101" pitchFamily="18" charset="-127"/>
              </a:rPr>
              <a:t>곧 시험 기간이니까 스트레스도 풀 겸 가보자고</a:t>
            </a:r>
            <a:r>
              <a:rPr lang="en-US" altLang="ko-KR" b="1" dirty="0" smtClean="0">
                <a:solidFill>
                  <a:srgbClr val="000000"/>
                </a:solidFill>
                <a:latin typeface="+mn-ea"/>
                <a:cs typeface="함초롬바탕" panose="02030504000101010101" pitchFamily="18" charset="-127"/>
              </a:rPr>
              <a:t>!</a:t>
            </a:r>
            <a:endParaRPr lang="en-US" altLang="ko-KR" b="1" dirty="0">
              <a:latin typeface="+mn-ea"/>
            </a:endParaRPr>
          </a:p>
        </p:txBody>
      </p:sp>
      <p:pic>
        <p:nvPicPr>
          <p:cNvPr id="13314" name="Picture 2" descr="E:\2023 이든에듀\흡연예방 활동지 ppt\20230419_1158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" r="51555" b="65687"/>
          <a:stretch/>
        </p:blipFill>
        <p:spPr bwMode="auto">
          <a:xfrm>
            <a:off x="2015716" y="1765669"/>
            <a:ext cx="5184576" cy="306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90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/>
          <p:cNvSpPr txBox="1">
            <a:spLocks/>
          </p:cNvSpPr>
          <p:nvPr/>
        </p:nvSpPr>
        <p:spPr>
          <a:xfrm>
            <a:off x="1187624" y="692696"/>
            <a:ext cx="6840760" cy="942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440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fontAlgn="base">
              <a:lnSpc>
                <a:spcPct val="160000"/>
              </a:lnSpc>
            </a:pPr>
            <a:r>
              <a:rPr lang="ko-KR" altLang="en-US" sz="4000" b="1" kern="0" spc="-300" dirty="0" smtClean="0">
                <a:solidFill>
                  <a:srgbClr val="000000"/>
                </a:solidFill>
                <a:latin typeface="+mj-ea"/>
                <a:ea typeface="+mj-ea"/>
              </a:rPr>
              <a:t>흡연만 안 하면 되는 걸까</a:t>
            </a:r>
            <a:r>
              <a:rPr lang="en-US" altLang="ko-KR" sz="4000" b="1" kern="0" spc="-300" dirty="0" smtClean="0">
                <a:solidFill>
                  <a:srgbClr val="000000"/>
                </a:solidFill>
                <a:latin typeface="+mj-ea"/>
                <a:ea typeface="+mj-ea"/>
              </a:rPr>
              <a:t>?</a:t>
            </a:r>
            <a:endParaRPr lang="ko-KR" altLang="en-US" sz="4000" b="1" kern="0" spc="-3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863588" y="5085184"/>
            <a:ext cx="7488832" cy="1224136"/>
            <a:chOff x="755576" y="5085184"/>
            <a:chExt cx="7488832" cy="1224136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755576" y="5085184"/>
              <a:ext cx="7488832" cy="1224136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936717" y="5235587"/>
              <a:ext cx="715105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b="1" dirty="0">
                  <a:solidFill>
                    <a:srgbClr val="FF0000"/>
                  </a:solidFill>
                  <a:latin typeface="+mn-ea"/>
                  <a:cs typeface="함초롬바탕" panose="02030504000101010101" pitchFamily="18" charset="-127"/>
                </a:rPr>
                <a:t>가람</a:t>
              </a:r>
              <a:r>
                <a:rPr lang="en-US" altLang="ko-KR" b="1" dirty="0">
                  <a:solidFill>
                    <a:srgbClr val="FF0000"/>
                  </a:solidFill>
                  <a:latin typeface="+mn-ea"/>
                  <a:cs typeface="함초롬바탕" panose="02030504000101010101" pitchFamily="18" charset="-127"/>
                </a:rPr>
                <a:t>: </a:t>
              </a:r>
              <a:r>
                <a:rPr lang="ko-KR" altLang="en-US" b="1" dirty="0" smtClean="0">
                  <a:solidFill>
                    <a:srgbClr val="000000"/>
                  </a:solidFill>
                  <a:latin typeface="+mn-ea"/>
                  <a:cs typeface="함초롬바탕" panose="02030504000101010101" pitchFamily="18" charset="-127"/>
                </a:rPr>
                <a:t>어디서 담배 냄새가 나는데</a:t>
              </a:r>
              <a:r>
                <a:rPr lang="en-US" altLang="ko-KR" b="1" dirty="0" smtClean="0">
                  <a:solidFill>
                    <a:srgbClr val="000000"/>
                  </a:solidFill>
                  <a:latin typeface="+mn-ea"/>
                  <a:cs typeface="함초롬바탕" panose="02030504000101010101" pitchFamily="18" charset="-127"/>
                </a:rPr>
                <a:t>? </a:t>
              </a:r>
              <a:endParaRPr lang="en-US" altLang="ko-KR" b="1" dirty="0">
                <a:latin typeface="+mn-ea"/>
              </a:endParaRPr>
            </a:p>
            <a:p>
              <a:pPr lvl="0" algn="just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b="1" spc="-150" dirty="0">
                  <a:solidFill>
                    <a:srgbClr val="00B0F0"/>
                  </a:solidFill>
                  <a:latin typeface="+mn-ea"/>
                  <a:cs typeface="함초롬바탕" panose="02030504000101010101" pitchFamily="18" charset="-127"/>
                </a:rPr>
                <a:t>나은</a:t>
              </a:r>
              <a:r>
                <a:rPr lang="en-US" altLang="ko-KR" b="1" spc="-150" dirty="0">
                  <a:solidFill>
                    <a:srgbClr val="00B0F0"/>
                  </a:solidFill>
                  <a:latin typeface="+mn-ea"/>
                  <a:cs typeface="함초롬바탕" panose="02030504000101010101" pitchFamily="18" charset="-127"/>
                </a:rPr>
                <a:t>: </a:t>
              </a:r>
              <a:r>
                <a:rPr lang="ko-KR" altLang="en-US" b="1" spc="-150" dirty="0" smtClean="0">
                  <a:solidFill>
                    <a:srgbClr val="000000"/>
                  </a:solidFill>
                  <a:latin typeface="+mn-ea"/>
                  <a:cs typeface="함초롬바탕" panose="02030504000101010101" pitchFamily="18" charset="-127"/>
                </a:rPr>
                <a:t>그러게</a:t>
              </a:r>
              <a:r>
                <a:rPr lang="en-US" altLang="ko-KR" b="1" spc="-150" dirty="0" smtClean="0">
                  <a:solidFill>
                    <a:srgbClr val="000000"/>
                  </a:solidFill>
                  <a:latin typeface="+mn-ea"/>
                  <a:cs typeface="함초롬바탕" panose="02030504000101010101" pitchFamily="18" charset="-127"/>
                </a:rPr>
                <a:t>, </a:t>
              </a:r>
              <a:r>
                <a:rPr lang="ko-KR" altLang="en-US" b="1" spc="-150" dirty="0" smtClean="0">
                  <a:solidFill>
                    <a:srgbClr val="000000"/>
                  </a:solidFill>
                  <a:latin typeface="+mn-ea"/>
                  <a:cs typeface="함초롬바탕" panose="02030504000101010101" pitchFamily="18" charset="-127"/>
                </a:rPr>
                <a:t>담배 연기를 마시는 것만으로도 건강에 해롭다고 들었어</a:t>
              </a:r>
              <a:r>
                <a:rPr lang="en-US" altLang="ko-KR" b="1" spc="-150" dirty="0">
                  <a:solidFill>
                    <a:srgbClr val="000000"/>
                  </a:solidFill>
                  <a:latin typeface="+mn-ea"/>
                  <a:cs typeface="함초롬바탕" panose="02030504000101010101" pitchFamily="18" charset="-127"/>
                </a:rPr>
                <a:t>.</a:t>
              </a:r>
              <a:r>
                <a:rPr lang="en-US" altLang="ko-KR" b="1" spc="-150" dirty="0" smtClean="0">
                  <a:solidFill>
                    <a:srgbClr val="000000"/>
                  </a:solidFill>
                  <a:latin typeface="+mn-ea"/>
                  <a:cs typeface="함초롬바탕" panose="02030504000101010101" pitchFamily="18" charset="-127"/>
                </a:rPr>
                <a:t> </a:t>
              </a:r>
              <a:endParaRPr lang="en-US" altLang="ko-KR" b="1" spc="-150" dirty="0">
                <a:latin typeface="+mn-ea"/>
              </a:endParaRPr>
            </a:p>
          </p:txBody>
        </p:sp>
      </p:grpSp>
      <p:pic>
        <p:nvPicPr>
          <p:cNvPr id="14338" name="Picture 2" descr="E:\2023 이든에듀\흡연예방 활동지 ppt\20230419_1158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7" r="-854" b="65332"/>
          <a:stretch/>
        </p:blipFill>
        <p:spPr bwMode="auto">
          <a:xfrm>
            <a:off x="1952323" y="1578295"/>
            <a:ext cx="5499997" cy="329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2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/>
          <p:cNvSpPr txBox="1">
            <a:spLocks/>
          </p:cNvSpPr>
          <p:nvPr/>
        </p:nvSpPr>
        <p:spPr>
          <a:xfrm>
            <a:off x="1187624" y="692696"/>
            <a:ext cx="6840760" cy="942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440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fontAlgn="base">
              <a:lnSpc>
                <a:spcPct val="160000"/>
              </a:lnSpc>
            </a:pPr>
            <a:r>
              <a:rPr lang="ko-KR" altLang="en-US" sz="4000" b="1" kern="0" spc="-300" dirty="0" smtClean="0">
                <a:solidFill>
                  <a:srgbClr val="000000"/>
                </a:solidFill>
                <a:latin typeface="+mj-ea"/>
                <a:ea typeface="+mj-ea"/>
              </a:rPr>
              <a:t>흡연만 안 하면 되는 걸까</a:t>
            </a:r>
            <a:r>
              <a:rPr lang="en-US" altLang="ko-KR" sz="4000" b="1" kern="0" spc="-300" dirty="0" smtClean="0">
                <a:solidFill>
                  <a:srgbClr val="000000"/>
                </a:solidFill>
                <a:latin typeface="+mj-ea"/>
                <a:ea typeface="+mj-ea"/>
              </a:rPr>
              <a:t>?</a:t>
            </a:r>
            <a:endParaRPr lang="ko-KR" altLang="en-US" sz="4000" b="1" kern="0" spc="-3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043608" y="4684776"/>
            <a:ext cx="6984776" cy="176856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331640" y="4898484"/>
            <a:ext cx="655160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b="1" dirty="0">
                <a:solidFill>
                  <a:srgbClr val="FF0000"/>
                </a:solidFill>
                <a:latin typeface="+mn-ea"/>
                <a:cs typeface="함초롬바탕" panose="02030504000101010101" pitchFamily="18" charset="-127"/>
              </a:rPr>
              <a:t>가람</a:t>
            </a:r>
            <a:r>
              <a:rPr lang="en-US" altLang="ko-KR" b="1" dirty="0">
                <a:solidFill>
                  <a:srgbClr val="FF0000"/>
                </a:solidFill>
                <a:latin typeface="+mn-ea"/>
                <a:cs typeface="함초롬바탕" panose="02030504000101010101" pitchFamily="18" charset="-127"/>
              </a:rPr>
              <a:t>: </a:t>
            </a:r>
            <a:r>
              <a:rPr lang="ko-KR" altLang="en-US" b="1" dirty="0" smtClean="0">
                <a:solidFill>
                  <a:srgbClr val="000000"/>
                </a:solidFill>
                <a:latin typeface="+mn-ea"/>
                <a:cs typeface="함초롬바탕" panose="02030504000101010101" pitchFamily="18" charset="-127"/>
              </a:rPr>
              <a:t>맞아</a:t>
            </a:r>
            <a:r>
              <a:rPr lang="en-US" altLang="ko-KR" b="1" dirty="0" smtClean="0">
                <a:solidFill>
                  <a:srgbClr val="000000"/>
                </a:solidFill>
                <a:latin typeface="+mn-ea"/>
                <a:cs typeface="함초롬바탕" panose="02030504000101010101" pitchFamily="18" charset="-127"/>
              </a:rPr>
              <a:t>. </a:t>
            </a:r>
            <a:r>
              <a:rPr lang="ko-KR" altLang="en-US" b="1" dirty="0" smtClean="0">
                <a:solidFill>
                  <a:srgbClr val="000000"/>
                </a:solidFill>
                <a:latin typeface="+mn-ea"/>
                <a:cs typeface="함초롬바탕" panose="02030504000101010101" pitchFamily="18" charset="-127"/>
              </a:rPr>
              <a:t>담배를 피우지 않아도 그 옆에서 연기를 마시게 </a:t>
            </a:r>
            <a:endParaRPr lang="en-US" altLang="ko-KR" b="1" dirty="0" smtClean="0">
              <a:solidFill>
                <a:srgbClr val="000000"/>
              </a:solidFill>
              <a:latin typeface="+mn-ea"/>
              <a:cs typeface="함초롬바탕" panose="02030504000101010101" pitchFamily="18" charset="-127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b="1" dirty="0" smtClean="0">
                <a:solidFill>
                  <a:srgbClr val="000000"/>
                </a:solidFill>
                <a:latin typeface="+mn-ea"/>
                <a:cs typeface="함초롬바탕" panose="02030504000101010101" pitchFamily="18" charset="-127"/>
              </a:rPr>
              <a:t>되는 걸 </a:t>
            </a:r>
            <a:r>
              <a:rPr lang="ko-KR" altLang="en-US" b="1" dirty="0" smtClean="0">
                <a:solidFill>
                  <a:srgbClr val="FF0000"/>
                </a:solidFill>
                <a:latin typeface="+mn-ea"/>
                <a:cs typeface="함초롬바탕" panose="02030504000101010101" pitchFamily="18" charset="-127"/>
              </a:rPr>
              <a:t>간접흡연</a:t>
            </a:r>
            <a:r>
              <a:rPr lang="ko-KR" altLang="en-US" b="1" dirty="0" smtClean="0">
                <a:solidFill>
                  <a:srgbClr val="000000"/>
                </a:solidFill>
                <a:latin typeface="+mn-ea"/>
                <a:cs typeface="함초롬바탕" panose="02030504000101010101" pitchFamily="18" charset="-127"/>
              </a:rPr>
              <a:t>이라고 한대</a:t>
            </a:r>
            <a:r>
              <a:rPr lang="en-US" altLang="ko-KR" b="1" dirty="0" smtClean="0">
                <a:solidFill>
                  <a:srgbClr val="000000"/>
                </a:solidFill>
                <a:latin typeface="+mn-ea"/>
                <a:cs typeface="함초롬바탕" panose="02030504000101010101" pitchFamily="18" charset="-127"/>
              </a:rPr>
              <a:t>.</a:t>
            </a:r>
            <a:endParaRPr lang="en-US" altLang="ko-KR" b="1" dirty="0" smtClean="0">
              <a:latin typeface="+mn-ea"/>
            </a:endParaRPr>
          </a:p>
          <a:p>
            <a:pPr lvl="0" algn="just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b="1" dirty="0">
                <a:solidFill>
                  <a:srgbClr val="00B0F0"/>
                </a:solidFill>
                <a:latin typeface="+mn-ea"/>
                <a:cs typeface="함초롬바탕" panose="02030504000101010101" pitchFamily="18" charset="-127"/>
              </a:rPr>
              <a:t>나은</a:t>
            </a:r>
            <a:r>
              <a:rPr lang="en-US" altLang="ko-KR" b="1" dirty="0">
                <a:solidFill>
                  <a:srgbClr val="00B0F0"/>
                </a:solidFill>
                <a:latin typeface="+mn-ea"/>
                <a:cs typeface="함초롬바탕" panose="02030504000101010101" pitchFamily="18" charset="-127"/>
              </a:rPr>
              <a:t>: </a:t>
            </a:r>
            <a:r>
              <a:rPr lang="ko-KR" altLang="en-US" b="1" dirty="0" smtClean="0">
                <a:solidFill>
                  <a:srgbClr val="000000"/>
                </a:solidFill>
                <a:latin typeface="+mn-ea"/>
                <a:cs typeface="함초롬바탕" panose="02030504000101010101" pitchFamily="18" charset="-127"/>
              </a:rPr>
              <a:t>수업 시간에 배웠던 게 기억난다</a:t>
            </a:r>
            <a:r>
              <a:rPr lang="en-US" altLang="ko-KR" b="1" dirty="0" smtClean="0">
                <a:solidFill>
                  <a:srgbClr val="000000"/>
                </a:solidFill>
                <a:latin typeface="+mn-ea"/>
                <a:cs typeface="함초롬바탕" panose="02030504000101010101" pitchFamily="18" charset="-127"/>
              </a:rPr>
              <a:t>. </a:t>
            </a:r>
            <a:r>
              <a:rPr lang="ko-KR" altLang="en-US" b="1" dirty="0" smtClean="0">
                <a:solidFill>
                  <a:srgbClr val="000000"/>
                </a:solidFill>
                <a:latin typeface="+mn-ea"/>
                <a:cs typeface="함초롬바탕" panose="02030504000101010101" pitchFamily="18" charset="-127"/>
              </a:rPr>
              <a:t>폐렴과 암에 </a:t>
            </a:r>
            <a:endParaRPr lang="en-US" altLang="ko-KR" b="1" dirty="0" smtClean="0">
              <a:solidFill>
                <a:srgbClr val="000000"/>
              </a:solidFill>
              <a:latin typeface="+mn-ea"/>
              <a:cs typeface="함초롬바탕" panose="02030504000101010101" pitchFamily="18" charset="-127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b="1" dirty="0" smtClean="0">
                <a:solidFill>
                  <a:srgbClr val="000000"/>
                </a:solidFill>
                <a:latin typeface="+mn-ea"/>
                <a:cs typeface="함초롬바탕" panose="02030504000101010101" pitchFamily="18" charset="-127"/>
              </a:rPr>
              <a:t>걸릴 확률도 높아진다고 했어</a:t>
            </a:r>
            <a:r>
              <a:rPr lang="en-US" altLang="ko-KR" b="1" dirty="0" smtClean="0">
                <a:solidFill>
                  <a:srgbClr val="000000"/>
                </a:solidFill>
                <a:latin typeface="+mn-ea"/>
                <a:cs typeface="함초롬바탕" panose="02030504000101010101" pitchFamily="18" charset="-127"/>
              </a:rPr>
              <a:t>. </a:t>
            </a:r>
            <a:endParaRPr lang="en-US" altLang="ko-KR" b="1" dirty="0">
              <a:latin typeface="+mn-ea"/>
            </a:endParaRPr>
          </a:p>
        </p:txBody>
      </p:sp>
      <p:pic>
        <p:nvPicPr>
          <p:cNvPr id="15362" name="Picture 2" descr="E:\2023 이든에듀\흡연예방 활동지 ppt\20230419_1158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t="34681" r="51568" b="33619"/>
          <a:stretch/>
        </p:blipFill>
        <p:spPr bwMode="auto">
          <a:xfrm>
            <a:off x="2216440" y="1772816"/>
            <a:ext cx="4783127" cy="279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23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/>
          <p:cNvSpPr txBox="1">
            <a:spLocks/>
          </p:cNvSpPr>
          <p:nvPr/>
        </p:nvSpPr>
        <p:spPr>
          <a:xfrm>
            <a:off x="1187624" y="692696"/>
            <a:ext cx="6840760" cy="942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440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fontAlgn="base">
              <a:lnSpc>
                <a:spcPct val="160000"/>
              </a:lnSpc>
            </a:pPr>
            <a:r>
              <a:rPr lang="ko-KR" altLang="en-US" sz="4000" b="1" kern="0" spc="-300" dirty="0" smtClean="0">
                <a:solidFill>
                  <a:srgbClr val="000000"/>
                </a:solidFill>
                <a:latin typeface="+mj-ea"/>
                <a:ea typeface="+mj-ea"/>
              </a:rPr>
              <a:t>흡연만 안 하면 되는 걸까</a:t>
            </a:r>
            <a:r>
              <a:rPr lang="en-US" altLang="ko-KR" sz="4000" b="1" kern="0" spc="-300" dirty="0" smtClean="0">
                <a:solidFill>
                  <a:srgbClr val="000000"/>
                </a:solidFill>
                <a:latin typeface="+mj-ea"/>
                <a:ea typeface="+mj-ea"/>
              </a:rPr>
              <a:t>?</a:t>
            </a:r>
            <a:endParaRPr lang="ko-KR" altLang="en-US" sz="4000" b="1" kern="0" spc="-3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475656" y="4941168"/>
            <a:ext cx="6264696" cy="144016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1763688" y="5036983"/>
            <a:ext cx="56641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b="1" dirty="0">
                <a:solidFill>
                  <a:srgbClr val="FF0000"/>
                </a:solidFill>
                <a:latin typeface="+mn-ea"/>
                <a:cs typeface="함초롬바탕" panose="02030504000101010101" pitchFamily="18" charset="-127"/>
              </a:rPr>
              <a:t>가람</a:t>
            </a:r>
            <a:r>
              <a:rPr lang="en-US" altLang="ko-KR" b="1" dirty="0">
                <a:solidFill>
                  <a:srgbClr val="FF0000"/>
                </a:solidFill>
                <a:latin typeface="+mn-ea"/>
                <a:cs typeface="함초롬바탕" panose="02030504000101010101" pitchFamily="18" charset="-127"/>
              </a:rPr>
              <a:t>: </a:t>
            </a:r>
            <a:r>
              <a:rPr lang="ko-KR" altLang="en-US" b="1" dirty="0" smtClean="0">
                <a:latin typeface="+mn-ea"/>
                <a:cs typeface="함초롬바탕" panose="02030504000101010101" pitchFamily="18" charset="-127"/>
              </a:rPr>
              <a:t>떡볶이는 </a:t>
            </a:r>
            <a:r>
              <a:rPr lang="ko-KR" altLang="en-US" b="1" dirty="0">
                <a:latin typeface="+mn-ea"/>
                <a:cs typeface="함초롬바탕" panose="02030504000101010101" pitchFamily="18" charset="-127"/>
              </a:rPr>
              <a:t>사랑이야</a:t>
            </a:r>
            <a:r>
              <a:rPr lang="en-US" altLang="ko-KR" b="1" dirty="0">
                <a:latin typeface="+mn-ea"/>
                <a:cs typeface="함초롬바탕" panose="02030504000101010101" pitchFamily="18" charset="-127"/>
              </a:rPr>
              <a:t>. </a:t>
            </a:r>
            <a:r>
              <a:rPr lang="ko-KR" altLang="en-US" b="1" dirty="0">
                <a:latin typeface="+mn-ea"/>
                <a:cs typeface="함초롬바탕" panose="02030504000101010101" pitchFamily="18" charset="-127"/>
              </a:rPr>
              <a:t>요즘 고민 같은 건 없어</a:t>
            </a:r>
            <a:r>
              <a:rPr lang="en-US" altLang="ko-KR" b="1" dirty="0">
                <a:latin typeface="+mn-ea"/>
                <a:cs typeface="함초롬바탕" panose="02030504000101010101" pitchFamily="18" charset="-127"/>
              </a:rPr>
              <a:t>?</a:t>
            </a:r>
            <a:endParaRPr lang="en-US" altLang="ko-KR" b="1" dirty="0">
              <a:latin typeface="+mn-ea"/>
            </a:endParaRPr>
          </a:p>
          <a:p>
            <a:pPr lvl="0" algn="just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b="1" dirty="0">
                <a:solidFill>
                  <a:srgbClr val="00B0F0"/>
                </a:solidFill>
                <a:latin typeface="+mn-ea"/>
                <a:cs typeface="함초롬바탕" panose="02030504000101010101" pitchFamily="18" charset="-127"/>
              </a:rPr>
              <a:t>나은</a:t>
            </a:r>
            <a:r>
              <a:rPr lang="en-US" altLang="ko-KR" b="1" dirty="0">
                <a:solidFill>
                  <a:srgbClr val="00B0F0"/>
                </a:solidFill>
                <a:latin typeface="+mn-ea"/>
                <a:cs typeface="함초롬바탕" panose="02030504000101010101" pitchFamily="18" charset="-127"/>
              </a:rPr>
              <a:t>: </a:t>
            </a:r>
            <a:r>
              <a:rPr lang="ko-KR" altLang="en-US" b="1" dirty="0" smtClean="0">
                <a:latin typeface="+mn-ea"/>
                <a:cs typeface="함초롬바탕" panose="02030504000101010101" pitchFamily="18" charset="-127"/>
              </a:rPr>
              <a:t>요즘 </a:t>
            </a:r>
            <a:r>
              <a:rPr lang="ko-KR" altLang="en-US" b="1" dirty="0">
                <a:latin typeface="+mn-ea"/>
                <a:cs typeface="함초롬바탕" panose="02030504000101010101" pitchFamily="18" charset="-127"/>
              </a:rPr>
              <a:t>우리 아빠가 담배를 </a:t>
            </a:r>
            <a:r>
              <a:rPr lang="ko-KR" altLang="en-US" b="1" dirty="0" smtClean="0">
                <a:latin typeface="+mn-ea"/>
                <a:cs typeface="함초롬바탕" panose="02030504000101010101" pitchFamily="18" charset="-127"/>
              </a:rPr>
              <a:t>피우는 게 </a:t>
            </a:r>
            <a:r>
              <a:rPr lang="ko-KR" altLang="en-US" b="1" dirty="0">
                <a:latin typeface="+mn-ea"/>
                <a:cs typeface="함초롬바탕" panose="02030504000101010101" pitchFamily="18" charset="-127"/>
              </a:rPr>
              <a:t>고민이야</a:t>
            </a:r>
            <a:r>
              <a:rPr lang="en-US" altLang="ko-KR" b="1" dirty="0">
                <a:latin typeface="+mn-ea"/>
                <a:cs typeface="함초롬바탕" panose="02030504000101010101" pitchFamily="18" charset="-127"/>
              </a:rPr>
              <a:t>. </a:t>
            </a:r>
            <a:endParaRPr lang="en-US" altLang="ko-KR" b="1" dirty="0" smtClean="0">
              <a:latin typeface="+mn-ea"/>
              <a:cs typeface="함초롬바탕" panose="02030504000101010101" pitchFamily="18" charset="-127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b="1" dirty="0" smtClean="0">
                <a:latin typeface="+mn-ea"/>
                <a:cs typeface="함초롬바탕" panose="02030504000101010101" pitchFamily="18" charset="-127"/>
              </a:rPr>
              <a:t>집에서 </a:t>
            </a:r>
            <a:r>
              <a:rPr lang="ko-KR" altLang="en-US" b="1" dirty="0">
                <a:latin typeface="+mn-ea"/>
                <a:cs typeface="함초롬바탕" panose="02030504000101010101" pitchFamily="18" charset="-127"/>
              </a:rPr>
              <a:t>담배 냄새가 좀 </a:t>
            </a:r>
            <a:r>
              <a:rPr lang="ko-KR" altLang="en-US" b="1" dirty="0" smtClean="0">
                <a:latin typeface="+mn-ea"/>
                <a:cs typeface="함초롬바탕" panose="02030504000101010101" pitchFamily="18" charset="-127"/>
              </a:rPr>
              <a:t>나거든</a:t>
            </a:r>
            <a:r>
              <a:rPr lang="en-US" altLang="ko-KR" b="1" dirty="0" smtClean="0">
                <a:latin typeface="+mn-ea"/>
                <a:cs typeface="함초롬바탕" panose="02030504000101010101" pitchFamily="18" charset="-127"/>
              </a:rPr>
              <a:t>.</a:t>
            </a:r>
            <a:endParaRPr lang="en-US" altLang="ko-KR" b="1" dirty="0">
              <a:latin typeface="+mn-ea"/>
            </a:endParaRPr>
          </a:p>
        </p:txBody>
      </p:sp>
      <p:pic>
        <p:nvPicPr>
          <p:cNvPr id="16386" name="Picture 2" descr="E:\2023 이든에듀\흡연예방 활동지 ppt\20230419_1158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6" t="35189" r="2326" b="33285"/>
          <a:stretch/>
        </p:blipFill>
        <p:spPr bwMode="auto">
          <a:xfrm>
            <a:off x="1979712" y="1774298"/>
            <a:ext cx="5151756" cy="295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34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/>
          <p:cNvSpPr txBox="1">
            <a:spLocks/>
          </p:cNvSpPr>
          <p:nvPr/>
        </p:nvSpPr>
        <p:spPr>
          <a:xfrm>
            <a:off x="1187624" y="692696"/>
            <a:ext cx="6840760" cy="942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440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fontAlgn="base">
              <a:lnSpc>
                <a:spcPct val="160000"/>
              </a:lnSpc>
            </a:pPr>
            <a:r>
              <a:rPr lang="ko-KR" altLang="en-US" sz="4000" b="1" kern="0" spc="-300" dirty="0" smtClean="0">
                <a:solidFill>
                  <a:srgbClr val="000000"/>
                </a:solidFill>
                <a:latin typeface="+mj-ea"/>
                <a:ea typeface="+mj-ea"/>
              </a:rPr>
              <a:t>흡연만 안 하면 되는 걸까</a:t>
            </a:r>
            <a:r>
              <a:rPr lang="en-US" altLang="ko-KR" sz="4000" b="1" kern="0" spc="-300" dirty="0" smtClean="0">
                <a:solidFill>
                  <a:srgbClr val="000000"/>
                </a:solidFill>
                <a:latin typeface="+mj-ea"/>
                <a:ea typeface="+mj-ea"/>
              </a:rPr>
              <a:t>?</a:t>
            </a:r>
            <a:endParaRPr lang="ko-KR" altLang="en-US" sz="4000" b="1" kern="0" spc="-3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475656" y="5085184"/>
            <a:ext cx="6264696" cy="122413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896173" y="5241974"/>
            <a:ext cx="56641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b="1" dirty="0">
                <a:solidFill>
                  <a:srgbClr val="00B0F0"/>
                </a:solidFill>
                <a:latin typeface="+mn-ea"/>
                <a:cs typeface="함초롬바탕" panose="02030504000101010101" pitchFamily="18" charset="-127"/>
              </a:rPr>
              <a:t>나은</a:t>
            </a:r>
            <a:r>
              <a:rPr lang="en-US" altLang="ko-KR" b="1" dirty="0">
                <a:solidFill>
                  <a:srgbClr val="00B0F0"/>
                </a:solidFill>
                <a:latin typeface="+mn-ea"/>
                <a:cs typeface="함초롬바탕" panose="02030504000101010101" pitchFamily="18" charset="-127"/>
              </a:rPr>
              <a:t>: </a:t>
            </a:r>
            <a:r>
              <a:rPr lang="ko-KR" altLang="en-US" b="1" dirty="0" smtClean="0">
                <a:latin typeface="+mn-ea"/>
                <a:cs typeface="함초롬바탕" panose="02030504000101010101" pitchFamily="18" charset="-127"/>
              </a:rPr>
              <a:t>학교 </a:t>
            </a:r>
            <a:r>
              <a:rPr lang="ko-KR" altLang="en-US" b="1" dirty="0">
                <a:latin typeface="+mn-ea"/>
                <a:cs typeface="함초롬바탕" panose="02030504000101010101" pitchFamily="18" charset="-127"/>
              </a:rPr>
              <a:t>다녀왔습니다</a:t>
            </a:r>
            <a:r>
              <a:rPr lang="en-US" altLang="ko-KR" b="1" dirty="0">
                <a:latin typeface="+mn-ea"/>
                <a:cs typeface="함초롬바탕" panose="02030504000101010101" pitchFamily="18" charset="-127"/>
              </a:rPr>
              <a:t>. </a:t>
            </a:r>
            <a:r>
              <a:rPr lang="ko-KR" altLang="en-US" b="1" dirty="0">
                <a:latin typeface="+mn-ea"/>
                <a:cs typeface="함초롬바탕" panose="02030504000101010101" pitchFamily="18" charset="-127"/>
              </a:rPr>
              <a:t>아빠</a:t>
            </a:r>
            <a:r>
              <a:rPr lang="en-US" altLang="ko-KR" b="1" dirty="0">
                <a:latin typeface="+mn-ea"/>
                <a:cs typeface="함초롬바탕" panose="02030504000101010101" pitchFamily="18" charset="-127"/>
              </a:rPr>
              <a:t>, </a:t>
            </a:r>
            <a:r>
              <a:rPr lang="ko-KR" altLang="en-US" b="1" dirty="0">
                <a:latin typeface="+mn-ea"/>
                <a:cs typeface="함초롬바탕" panose="02030504000101010101" pitchFamily="18" charset="-127"/>
              </a:rPr>
              <a:t>할 말이 있어요</a:t>
            </a:r>
            <a:r>
              <a:rPr lang="en-US" altLang="ko-KR" b="1" dirty="0">
                <a:latin typeface="+mn-ea"/>
                <a:cs typeface="함초롬바탕" panose="02030504000101010101" pitchFamily="18" charset="-127"/>
              </a:rPr>
              <a:t>.</a:t>
            </a:r>
            <a:endParaRPr lang="en-US" altLang="ko-KR" b="1" dirty="0">
              <a:latin typeface="+mn-ea"/>
            </a:endParaRPr>
          </a:p>
          <a:p>
            <a:pPr lvl="0" algn="just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b="1" dirty="0">
                <a:solidFill>
                  <a:srgbClr val="00B050"/>
                </a:solidFill>
                <a:latin typeface="+mn-ea"/>
                <a:cs typeface="함초롬바탕" panose="02030504000101010101" pitchFamily="18" charset="-127"/>
              </a:rPr>
              <a:t>아빠</a:t>
            </a:r>
            <a:r>
              <a:rPr lang="en-US" altLang="ko-KR" b="1" dirty="0">
                <a:solidFill>
                  <a:srgbClr val="00B050"/>
                </a:solidFill>
                <a:latin typeface="+mn-ea"/>
                <a:cs typeface="함초롬바탕" panose="02030504000101010101" pitchFamily="18" charset="-127"/>
              </a:rPr>
              <a:t>: </a:t>
            </a:r>
            <a:r>
              <a:rPr lang="ko-KR" altLang="en-US" b="1" dirty="0">
                <a:latin typeface="+mn-ea"/>
                <a:cs typeface="함초롬바탕" panose="02030504000101010101" pitchFamily="18" charset="-127"/>
              </a:rPr>
              <a:t>예쁜 </a:t>
            </a:r>
            <a:r>
              <a:rPr lang="ko-KR" altLang="en-US" b="1" dirty="0" smtClean="0">
                <a:latin typeface="+mn-ea"/>
                <a:cs typeface="함초롬바탕" panose="02030504000101010101" pitchFamily="18" charset="-127"/>
              </a:rPr>
              <a:t>우리 딸 </a:t>
            </a:r>
            <a:r>
              <a:rPr lang="ko-KR" altLang="en-US" b="1" dirty="0">
                <a:latin typeface="+mn-ea"/>
                <a:cs typeface="함초롬바탕" panose="02030504000101010101" pitchFamily="18" charset="-127"/>
              </a:rPr>
              <a:t>왔어</a:t>
            </a:r>
            <a:r>
              <a:rPr lang="en-US" altLang="ko-KR" b="1" dirty="0">
                <a:latin typeface="+mn-ea"/>
                <a:cs typeface="함초롬바탕" panose="02030504000101010101" pitchFamily="18" charset="-127"/>
              </a:rPr>
              <a:t>? </a:t>
            </a:r>
            <a:r>
              <a:rPr lang="ko-KR" altLang="en-US" b="1" dirty="0">
                <a:latin typeface="+mn-ea"/>
                <a:cs typeface="함초롬바탕" panose="02030504000101010101" pitchFamily="18" charset="-127"/>
              </a:rPr>
              <a:t>할 얘기가 뭐야</a:t>
            </a:r>
            <a:r>
              <a:rPr lang="en-US" altLang="ko-KR" b="1" dirty="0">
                <a:latin typeface="+mn-ea"/>
                <a:cs typeface="함초롬바탕" panose="02030504000101010101" pitchFamily="18" charset="-127"/>
              </a:rPr>
              <a:t>?</a:t>
            </a:r>
            <a:endParaRPr lang="en-US" altLang="ko-KR" b="1" dirty="0">
              <a:latin typeface="+mn-ea"/>
            </a:endParaRPr>
          </a:p>
        </p:txBody>
      </p:sp>
      <p:pic>
        <p:nvPicPr>
          <p:cNvPr id="17410" name="Picture 2" descr="E:\2023 이든에듀\흡연예방 활동지 ppt\20230419_1158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5" r="51716"/>
          <a:stretch/>
        </p:blipFill>
        <p:spPr bwMode="auto">
          <a:xfrm>
            <a:off x="1859783" y="1851436"/>
            <a:ext cx="5303546" cy="319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89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/>
          <p:cNvSpPr txBox="1">
            <a:spLocks/>
          </p:cNvSpPr>
          <p:nvPr/>
        </p:nvSpPr>
        <p:spPr>
          <a:xfrm>
            <a:off x="1187624" y="692696"/>
            <a:ext cx="6840760" cy="942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440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fontAlgn="base">
              <a:lnSpc>
                <a:spcPct val="160000"/>
              </a:lnSpc>
            </a:pPr>
            <a:r>
              <a:rPr lang="ko-KR" altLang="en-US" sz="4000" b="1" kern="0" spc="-300" dirty="0" smtClean="0">
                <a:solidFill>
                  <a:srgbClr val="000000"/>
                </a:solidFill>
                <a:latin typeface="+mj-ea"/>
                <a:ea typeface="+mj-ea"/>
              </a:rPr>
              <a:t>흡연만 안 하면 되는 걸까</a:t>
            </a:r>
            <a:r>
              <a:rPr lang="en-US" altLang="ko-KR" sz="4000" b="1" kern="0" spc="-300" dirty="0" smtClean="0">
                <a:solidFill>
                  <a:srgbClr val="000000"/>
                </a:solidFill>
                <a:latin typeface="+mj-ea"/>
                <a:ea typeface="+mj-ea"/>
              </a:rPr>
              <a:t>?</a:t>
            </a:r>
            <a:endParaRPr lang="ko-KR" altLang="en-US" sz="4000" b="1" kern="0" spc="-3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863588" y="4684776"/>
            <a:ext cx="7488832" cy="176856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115616" y="4835179"/>
            <a:ext cx="69116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b="1" dirty="0">
                <a:solidFill>
                  <a:srgbClr val="00B0F0"/>
                </a:solidFill>
                <a:latin typeface="+mn-ea"/>
                <a:cs typeface="함초롬바탕" panose="02030504000101010101" pitchFamily="18" charset="-127"/>
              </a:rPr>
              <a:t>나은</a:t>
            </a:r>
            <a:r>
              <a:rPr lang="en-US" altLang="ko-KR" b="1" dirty="0">
                <a:solidFill>
                  <a:srgbClr val="00B0F0"/>
                </a:solidFill>
                <a:latin typeface="+mn-ea"/>
                <a:cs typeface="함초롬바탕" panose="02030504000101010101" pitchFamily="18" charset="-127"/>
              </a:rPr>
              <a:t>: </a:t>
            </a:r>
            <a:r>
              <a:rPr lang="ko-KR" altLang="en-US" b="1" dirty="0" smtClean="0">
                <a:solidFill>
                  <a:srgbClr val="000000"/>
                </a:solidFill>
                <a:latin typeface="+mn-ea"/>
                <a:cs typeface="함초롬바탕" panose="02030504000101010101" pitchFamily="18" charset="-127"/>
              </a:rPr>
              <a:t>카펫이나 소파에 담배 냄새가 좀 배어서 불편해요</a:t>
            </a:r>
            <a:r>
              <a:rPr lang="en-US" altLang="ko-KR" b="1" dirty="0" smtClean="0">
                <a:solidFill>
                  <a:srgbClr val="000000"/>
                </a:solidFill>
                <a:latin typeface="+mn-ea"/>
                <a:cs typeface="함초롬바탕" panose="02030504000101010101" pitchFamily="18" charset="-127"/>
              </a:rPr>
              <a:t>. </a:t>
            </a: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b="1" dirty="0" smtClean="0">
                <a:solidFill>
                  <a:srgbClr val="000000"/>
                </a:solidFill>
                <a:latin typeface="+mn-ea"/>
                <a:cs typeface="함초롬바탕" panose="02030504000101010101" pitchFamily="18" charset="-127"/>
              </a:rPr>
              <a:t>우리 가족을 위해 금연하셨으면 좋겠어요</a:t>
            </a:r>
            <a:r>
              <a:rPr lang="en-US" altLang="ko-KR" b="1" dirty="0" smtClean="0">
                <a:solidFill>
                  <a:srgbClr val="000000"/>
                </a:solidFill>
                <a:latin typeface="+mn-ea"/>
                <a:cs typeface="함초롬바탕" panose="02030504000101010101" pitchFamily="18" charset="-127"/>
              </a:rPr>
              <a:t>!</a:t>
            </a:r>
            <a:endParaRPr lang="en-US" altLang="ko-KR" b="1" dirty="0">
              <a:latin typeface="+mn-ea"/>
            </a:endParaRPr>
          </a:p>
          <a:p>
            <a:pPr lvl="0" algn="just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b="1" dirty="0">
                <a:solidFill>
                  <a:srgbClr val="00B050"/>
                </a:solidFill>
                <a:latin typeface="+mn-ea"/>
                <a:cs typeface="함초롬바탕" panose="02030504000101010101" pitchFamily="18" charset="-127"/>
              </a:rPr>
              <a:t>아빠</a:t>
            </a:r>
            <a:r>
              <a:rPr lang="en-US" altLang="ko-KR" b="1" dirty="0">
                <a:solidFill>
                  <a:srgbClr val="00B050"/>
                </a:solidFill>
                <a:latin typeface="+mn-ea"/>
                <a:cs typeface="함초롬바탕" panose="02030504000101010101" pitchFamily="18" charset="-127"/>
              </a:rPr>
              <a:t>: </a:t>
            </a:r>
            <a:r>
              <a:rPr lang="ko-KR" altLang="en-US" b="1" dirty="0" smtClean="0">
                <a:solidFill>
                  <a:srgbClr val="000000"/>
                </a:solidFill>
                <a:latin typeface="+mn-ea"/>
                <a:cs typeface="함초롬바탕" panose="02030504000101010101" pitchFamily="18" charset="-127"/>
              </a:rPr>
              <a:t>수업 밖에서 흡연해서 괜찮다고 생각했는데 </a:t>
            </a:r>
            <a:r>
              <a:rPr lang="en-US" altLang="ko-KR" b="1" dirty="0" smtClean="0">
                <a:solidFill>
                  <a:srgbClr val="FF0000"/>
                </a:solidFill>
                <a:latin typeface="+mn-ea"/>
                <a:cs typeface="함초롬바탕" panose="02030504000101010101" pitchFamily="18" charset="-127"/>
              </a:rPr>
              <a:t>3</a:t>
            </a:r>
            <a:r>
              <a:rPr lang="ko-KR" altLang="en-US" b="1" dirty="0" smtClean="0">
                <a:solidFill>
                  <a:srgbClr val="FF0000"/>
                </a:solidFill>
                <a:latin typeface="+mn-ea"/>
                <a:cs typeface="함초롬바탕" panose="02030504000101010101" pitchFamily="18" charset="-127"/>
              </a:rPr>
              <a:t>차 흡연</a:t>
            </a:r>
            <a:r>
              <a:rPr lang="ko-KR" altLang="en-US" b="1" dirty="0" smtClean="0">
                <a:latin typeface="+mn-ea"/>
                <a:cs typeface="함초롬바탕" panose="02030504000101010101" pitchFamily="18" charset="-127"/>
              </a:rPr>
              <a:t>의</a:t>
            </a:r>
            <a:r>
              <a:rPr lang="ko-KR" altLang="en-US" b="1" dirty="0" smtClean="0">
                <a:solidFill>
                  <a:srgbClr val="FF0000"/>
                </a:solidFill>
                <a:latin typeface="+mn-ea"/>
                <a:cs typeface="함초롬바탕" panose="02030504000101010101" pitchFamily="18" charset="-127"/>
              </a:rPr>
              <a:t> </a:t>
            </a:r>
            <a:endParaRPr lang="en-US" altLang="ko-KR" b="1" dirty="0" smtClean="0">
              <a:solidFill>
                <a:srgbClr val="FF0000"/>
              </a:solidFill>
              <a:latin typeface="+mn-ea"/>
              <a:cs typeface="함초롬바탕" panose="02030504000101010101" pitchFamily="18" charset="-127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b="1" dirty="0" smtClean="0">
                <a:solidFill>
                  <a:srgbClr val="000000"/>
                </a:solidFill>
                <a:latin typeface="+mn-ea"/>
                <a:cs typeface="함초롬바탕" panose="02030504000101010101" pitchFamily="18" charset="-127"/>
              </a:rPr>
              <a:t>피해는 생각하지 못했구나</a:t>
            </a:r>
            <a:r>
              <a:rPr lang="en-US" altLang="ko-KR" b="1" dirty="0" smtClean="0">
                <a:solidFill>
                  <a:srgbClr val="000000"/>
                </a:solidFill>
                <a:latin typeface="+mn-ea"/>
                <a:cs typeface="함초롬바탕" panose="02030504000101010101" pitchFamily="18" charset="-127"/>
              </a:rPr>
              <a:t>. </a:t>
            </a:r>
            <a:r>
              <a:rPr lang="ko-KR" altLang="en-US" b="1" dirty="0" smtClean="0">
                <a:solidFill>
                  <a:srgbClr val="000000"/>
                </a:solidFill>
                <a:latin typeface="+mn-ea"/>
                <a:cs typeface="함초롬바탕" panose="02030504000101010101" pitchFamily="18" charset="-127"/>
              </a:rPr>
              <a:t>우리 가족의 건강을 위해 노력해볼게</a:t>
            </a:r>
            <a:r>
              <a:rPr lang="en-US" altLang="ko-KR" b="1" dirty="0">
                <a:solidFill>
                  <a:srgbClr val="000000"/>
                </a:solidFill>
                <a:latin typeface="+mn-ea"/>
                <a:cs typeface="함초롬바탕" panose="02030504000101010101" pitchFamily="18" charset="-127"/>
              </a:rPr>
              <a:t>.</a:t>
            </a:r>
            <a:endParaRPr lang="en-US" altLang="ko-KR" b="1" dirty="0">
              <a:latin typeface="+mn-ea"/>
            </a:endParaRPr>
          </a:p>
        </p:txBody>
      </p:sp>
      <p:pic>
        <p:nvPicPr>
          <p:cNvPr id="18434" name="Picture 2" descr="E:\2023 이든에듀\흡연예방 활동지 ppt\20230419_1158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2" t="67413" r="1548"/>
          <a:stretch/>
        </p:blipFill>
        <p:spPr bwMode="auto">
          <a:xfrm>
            <a:off x="2157016" y="1844824"/>
            <a:ext cx="4901975" cy="283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51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55015" y="2188112"/>
            <a:ext cx="7632848" cy="403563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6660232" y="2695355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1577784" y="3346475"/>
            <a:ext cx="1685525" cy="50405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1187624" y="692696"/>
            <a:ext cx="6840760" cy="942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440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fontAlgn="base">
              <a:lnSpc>
                <a:spcPct val="160000"/>
              </a:lnSpc>
            </a:pPr>
            <a:r>
              <a:rPr lang="ko-KR" altLang="en-US" sz="4000" b="1" kern="0" spc="-300" dirty="0" smtClean="0">
                <a:solidFill>
                  <a:srgbClr val="000000"/>
                </a:solidFill>
                <a:latin typeface="+mj-ea"/>
                <a:ea typeface="+mj-ea"/>
              </a:rPr>
              <a:t>흡연만 안 하면 되는 걸까</a:t>
            </a:r>
            <a:r>
              <a:rPr lang="en-US" altLang="ko-KR" sz="4000" b="1" kern="0" spc="-300" dirty="0" smtClean="0">
                <a:solidFill>
                  <a:srgbClr val="000000"/>
                </a:solidFill>
                <a:latin typeface="+mj-ea"/>
                <a:ea typeface="+mj-ea"/>
              </a:rPr>
              <a:t>?</a:t>
            </a:r>
            <a:endParaRPr lang="ko-KR" altLang="en-US" sz="4000" b="1" kern="0" spc="-3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935596" y="1988840"/>
            <a:ext cx="1692188" cy="43204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만화 톡톡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15616" y="2335315"/>
            <a:ext cx="69116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 smtClean="0">
                <a:solidFill>
                  <a:srgbClr val="002060"/>
                </a:solidFill>
                <a:latin typeface="+mn-ea"/>
                <a:cs typeface="함초롬바탕" panose="02030504000101010101" pitchFamily="18" charset="-127"/>
              </a:rPr>
              <a:t>1. 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  <a:cs typeface="함초롬바탕" panose="02030504000101010101" pitchFamily="18" charset="-127"/>
              </a:rPr>
              <a:t>간접흡연은 나에게 피해를 주지 않는다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  <a:cs typeface="함초롬바탕" panose="02030504000101010101" pitchFamily="18" charset="-127"/>
              </a:rPr>
              <a:t>. ( O / X )</a:t>
            </a:r>
          </a:p>
          <a:p>
            <a:pPr lvl="0" algn="just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2.                      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이란 흡연자가 피운 담배 연기가 몸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, 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옷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, </a:t>
            </a:r>
          </a:p>
          <a:p>
            <a:pPr lvl="0" algn="just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가구 등에 달라붙어 그 독성 물질에 노출되는 것이다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.</a:t>
            </a:r>
          </a:p>
          <a:p>
            <a:pPr lvl="0" algn="just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3. 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간접흡연을 하면 몸에 어떤 피해가 나타날 수 있나요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?</a:t>
            </a:r>
            <a:endParaRPr lang="en-US" altLang="ko-KR" sz="20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475656" y="5197637"/>
            <a:ext cx="4176464" cy="670711"/>
          </a:xfrm>
          <a:prstGeom prst="rect">
            <a:avLst/>
          </a:prstGeom>
          <a:ln>
            <a:solidFill>
              <a:srgbClr val="0DCCB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619672" y="5348326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폐렴과 암에 걸릴 확률이 높아진다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.</a:t>
            </a:r>
            <a:endParaRPr lang="en-US" altLang="ko-KR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723079" y="3352309"/>
            <a:ext cx="1394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ea"/>
              </a:rPr>
              <a:t>3</a:t>
            </a:r>
            <a:r>
              <a:rPr lang="ko-KR" altLang="en-US" sz="2400" b="1" dirty="0">
                <a:solidFill>
                  <a:schemeClr val="bg1"/>
                </a:solidFill>
                <a:latin typeface="+mn-ea"/>
              </a:rPr>
              <a:t>차 흡연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0100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/>
          <p:cNvSpPr txBox="1">
            <a:spLocks/>
          </p:cNvSpPr>
          <p:nvPr/>
        </p:nvSpPr>
        <p:spPr>
          <a:xfrm>
            <a:off x="935596" y="692696"/>
            <a:ext cx="7308812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440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fontAlgn="base">
              <a:lnSpc>
                <a:spcPct val="160000"/>
              </a:lnSpc>
            </a:pPr>
            <a:r>
              <a:rPr lang="ko-KR" altLang="en-US" sz="4000" b="1" kern="0" spc="-300" dirty="0" smtClean="0">
                <a:solidFill>
                  <a:srgbClr val="000000"/>
                </a:solidFill>
                <a:latin typeface="+mj-ea"/>
                <a:ea typeface="+mj-ea"/>
              </a:rPr>
              <a:t>우리 모두를 지키는 금연 세 마디</a:t>
            </a:r>
            <a:r>
              <a:rPr lang="en-US" altLang="ko-KR" sz="4000" b="1" kern="0" spc="-300" dirty="0" smtClean="0">
                <a:solidFill>
                  <a:srgbClr val="000000"/>
                </a:solidFill>
                <a:latin typeface="+mj-ea"/>
                <a:ea typeface="+mj-ea"/>
              </a:rPr>
              <a:t>!</a:t>
            </a:r>
            <a:endParaRPr lang="ko-KR" altLang="en-US" sz="4000" b="1" kern="0" spc="-3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11560" y="5074132"/>
            <a:ext cx="7920880" cy="1352183"/>
          </a:xfrm>
          <a:prstGeom prst="rect">
            <a:avLst/>
          </a:prstGeom>
          <a:solidFill>
            <a:srgbClr val="FCD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828705" y="5234118"/>
            <a:ext cx="69116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나의 다짐 한마디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!</a:t>
            </a:r>
            <a:endParaRPr lang="en-US" altLang="ko-KR" sz="20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11560" y="1932801"/>
            <a:ext cx="7920880" cy="1352183"/>
          </a:xfrm>
          <a:prstGeom prst="rect">
            <a:avLst/>
          </a:prstGeom>
          <a:solidFill>
            <a:srgbClr val="FCD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1404769" y="2092787"/>
            <a:ext cx="69116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길거리에서 담배를 피우는 사람에게 한마디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!</a:t>
            </a:r>
            <a:endParaRPr lang="en-US" altLang="ko-KR" sz="2000" b="1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19458" name="Picture 2" descr="E:\2023 이든에듀\흡연예방 활동지 ppt\무제-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67"/>
          <a:stretch/>
        </p:blipFill>
        <p:spPr bwMode="auto">
          <a:xfrm>
            <a:off x="611560" y="1831690"/>
            <a:ext cx="2502278" cy="145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611560" y="3494791"/>
            <a:ext cx="7920880" cy="13521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828705" y="3654777"/>
            <a:ext cx="69116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우리 가족 중 담배를 피우는 사람에게 한마디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!</a:t>
            </a:r>
            <a:endParaRPr lang="en-US" altLang="ko-KR" sz="2000" b="1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19459" name="Picture 3" descr="E:\2023 이든에듀\흡연예방 활동지 ppt\무제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1" b="4461"/>
          <a:stretch/>
        </p:blipFill>
        <p:spPr bwMode="auto">
          <a:xfrm>
            <a:off x="6327196" y="3347873"/>
            <a:ext cx="2664381" cy="150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E:\2023 이든에듀\흡연예방 활동지 ppt\22222222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15"/>
          <a:stretch/>
        </p:blipFill>
        <p:spPr bwMode="auto">
          <a:xfrm>
            <a:off x="6478489" y="5323500"/>
            <a:ext cx="2361794" cy="156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97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/>
          <p:cNvSpPr txBox="1">
            <a:spLocks/>
          </p:cNvSpPr>
          <p:nvPr/>
        </p:nvSpPr>
        <p:spPr>
          <a:xfrm>
            <a:off x="935596" y="620688"/>
            <a:ext cx="7308812" cy="942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440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fontAlgn="base">
              <a:lnSpc>
                <a:spcPct val="160000"/>
              </a:lnSpc>
            </a:pPr>
            <a:r>
              <a:rPr lang="ko-KR" altLang="en-US" sz="4000" b="1" kern="0" spc="-300" dirty="0" smtClean="0">
                <a:solidFill>
                  <a:srgbClr val="000000"/>
                </a:solidFill>
                <a:latin typeface="+mj-ea"/>
                <a:ea typeface="+mj-ea"/>
              </a:rPr>
              <a:t>가정에서 함께 실천해요</a:t>
            </a:r>
            <a:r>
              <a:rPr lang="en-US" altLang="ko-KR" sz="4000" b="1" kern="0" spc="-300" dirty="0" smtClean="0">
                <a:solidFill>
                  <a:srgbClr val="000000"/>
                </a:solidFill>
                <a:latin typeface="+mj-ea"/>
                <a:ea typeface="+mj-ea"/>
              </a:rPr>
              <a:t>!</a:t>
            </a:r>
            <a:endParaRPr lang="ko-KR" altLang="en-US" sz="4000" b="1" kern="0" spc="-3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290438-CD8C-15AC-618B-E003D1618351}"/>
              </a:ext>
            </a:extLst>
          </p:cNvPr>
          <p:cNvSpPr txBox="1"/>
          <p:nvPr/>
        </p:nvSpPr>
        <p:spPr>
          <a:xfrm>
            <a:off x="467544" y="162880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0"/>
            <a:r>
              <a:rPr lang="ko-KR" altLang="en-US" sz="2000" b="1" kern="0" dirty="0">
                <a:solidFill>
                  <a:srgbClr val="000000"/>
                </a:solidFill>
                <a:latin typeface="+mn-ea"/>
              </a:rPr>
              <a:t>내가 완성한 </a:t>
            </a:r>
            <a:r>
              <a:rPr lang="ko-KR" altLang="en-US" sz="2000" b="1" kern="0" dirty="0" smtClean="0">
                <a:solidFill>
                  <a:srgbClr val="000000"/>
                </a:solidFill>
                <a:latin typeface="+mn-ea"/>
              </a:rPr>
              <a:t>작품을 </a:t>
            </a:r>
            <a:r>
              <a:rPr lang="ko-KR" altLang="en-US" sz="2000" b="1" kern="0" dirty="0">
                <a:solidFill>
                  <a:srgbClr val="000000"/>
                </a:solidFill>
                <a:latin typeface="+mn-ea"/>
              </a:rPr>
              <a:t>눈에 띄는 곳에 두고</a:t>
            </a:r>
            <a:r>
              <a:rPr lang="en-US" altLang="ko-KR" sz="2000" b="1" kern="0" dirty="0">
                <a:solidFill>
                  <a:srgbClr val="000000"/>
                </a:solidFill>
                <a:latin typeface="+mn-ea"/>
              </a:rPr>
              <a:t>,</a:t>
            </a:r>
          </a:p>
          <a:p>
            <a:pPr algn="ctr" fontAlgn="base" latinLnBrk="0"/>
            <a:r>
              <a:rPr lang="ko-KR" altLang="en-US" sz="2000" b="1" kern="0" dirty="0">
                <a:solidFill>
                  <a:srgbClr val="000000"/>
                </a:solidFill>
                <a:latin typeface="+mn-ea"/>
              </a:rPr>
              <a:t>자주 보면서 흡연을 예방하고 금연을 실천해요</a:t>
            </a:r>
            <a:r>
              <a:rPr lang="en-US" altLang="ko-KR" sz="2000" b="1" kern="0" dirty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2000" b="1" kern="0" dirty="0">
              <a:solidFill>
                <a:srgbClr val="000000"/>
              </a:solidFill>
              <a:latin typeface="+mn-ea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467544" y="2420528"/>
            <a:ext cx="8172908" cy="4176824"/>
            <a:chOff x="503548" y="2420528"/>
            <a:chExt cx="8172908" cy="4176824"/>
          </a:xfrm>
        </p:grpSpPr>
        <p:grpSp>
          <p:nvGrpSpPr>
            <p:cNvPr id="18" name="그룹 17"/>
            <p:cNvGrpSpPr/>
            <p:nvPr/>
          </p:nvGrpSpPr>
          <p:grpSpPr>
            <a:xfrm>
              <a:off x="503548" y="2420528"/>
              <a:ext cx="1488156" cy="4176824"/>
              <a:chOff x="400946" y="2420528"/>
              <a:chExt cx="1488156" cy="4176824"/>
            </a:xfrm>
          </p:grpSpPr>
          <p:grpSp>
            <p:nvGrpSpPr>
              <p:cNvPr id="12" name="그룹 11"/>
              <p:cNvGrpSpPr/>
              <p:nvPr/>
            </p:nvGrpSpPr>
            <p:grpSpPr>
              <a:xfrm>
                <a:off x="478950" y="6159899"/>
                <a:ext cx="1332148" cy="437453"/>
                <a:chOff x="517400" y="5944235"/>
                <a:chExt cx="1332148" cy="437453"/>
              </a:xfrm>
            </p:grpSpPr>
            <p:sp>
              <p:nvSpPr>
                <p:cNvPr id="13" name="직사각형 12"/>
                <p:cNvSpPr/>
                <p:nvPr/>
              </p:nvSpPr>
              <p:spPr>
                <a:xfrm>
                  <a:off x="517400" y="5944235"/>
                  <a:ext cx="1332148" cy="437453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" name="직사각형 18"/>
                <p:cNvSpPr/>
                <p:nvPr/>
              </p:nvSpPr>
              <p:spPr>
                <a:xfrm>
                  <a:off x="517400" y="6010345"/>
                  <a:ext cx="1332148" cy="3052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ko-KR" altLang="en-US" b="1" dirty="0" smtClean="0">
                      <a:solidFill>
                        <a:srgbClr val="002060"/>
                      </a:solidFill>
                      <a:latin typeface="+mn-ea"/>
                    </a:rPr>
                    <a:t>스피커</a:t>
                  </a:r>
                  <a:endParaRPr lang="en-US" altLang="ko-KR" b="1" dirty="0">
                    <a:solidFill>
                      <a:srgbClr val="002060"/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1" name="그룹 10"/>
              <p:cNvGrpSpPr/>
              <p:nvPr/>
            </p:nvGrpSpPr>
            <p:grpSpPr>
              <a:xfrm>
                <a:off x="478950" y="3953367"/>
                <a:ext cx="1332148" cy="437453"/>
                <a:chOff x="517400" y="3737703"/>
                <a:chExt cx="1332148" cy="437453"/>
              </a:xfrm>
            </p:grpSpPr>
            <p:sp>
              <p:nvSpPr>
                <p:cNvPr id="20" name="직사각형 19"/>
                <p:cNvSpPr/>
                <p:nvPr/>
              </p:nvSpPr>
              <p:spPr>
                <a:xfrm>
                  <a:off x="517400" y="3737703"/>
                  <a:ext cx="1332148" cy="437453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직사각형 23"/>
                <p:cNvSpPr/>
                <p:nvPr/>
              </p:nvSpPr>
              <p:spPr>
                <a:xfrm>
                  <a:off x="517400" y="3803813"/>
                  <a:ext cx="1332148" cy="3052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ko-KR" altLang="en-US" b="1" dirty="0" smtClean="0">
                      <a:solidFill>
                        <a:srgbClr val="002060"/>
                      </a:solidFill>
                      <a:latin typeface="+mn-ea"/>
                    </a:rPr>
                    <a:t>벽시계</a:t>
                  </a:r>
                  <a:endParaRPr lang="en-US" altLang="ko-KR" b="1" dirty="0">
                    <a:solidFill>
                      <a:srgbClr val="002060"/>
                    </a:solidFill>
                    <a:latin typeface="+mn-ea"/>
                  </a:endParaRPr>
                </a:p>
              </p:txBody>
            </p:sp>
          </p:grpSp>
          <p:pic>
            <p:nvPicPr>
              <p:cNvPr id="2051" name="Picture 3" descr="E:\2023 이든에듀\흡연예방 활동지 ppt\수정\KakaoTalk_20230420_103723067_03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946" y="4444593"/>
                <a:ext cx="1488156" cy="16483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E:\2023 이든에듀\흡연예방 활동지 ppt\수정\KakaoTalk_20230420_103723067_0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859" y="2420528"/>
                <a:ext cx="1484330" cy="1440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그룹 14"/>
            <p:cNvGrpSpPr/>
            <p:nvPr/>
          </p:nvGrpSpPr>
          <p:grpSpPr>
            <a:xfrm>
              <a:off x="7344308" y="2927517"/>
              <a:ext cx="1332148" cy="3669835"/>
              <a:chOff x="7344308" y="2927517"/>
              <a:chExt cx="1332148" cy="3669835"/>
            </a:xfrm>
          </p:grpSpPr>
          <p:grpSp>
            <p:nvGrpSpPr>
              <p:cNvPr id="14" name="그룹 13"/>
              <p:cNvGrpSpPr/>
              <p:nvPr/>
            </p:nvGrpSpPr>
            <p:grpSpPr>
              <a:xfrm>
                <a:off x="7344308" y="6159899"/>
                <a:ext cx="1332148" cy="437453"/>
                <a:chOff x="3275856" y="5944235"/>
                <a:chExt cx="1332148" cy="437453"/>
              </a:xfrm>
            </p:grpSpPr>
            <p:sp>
              <p:nvSpPr>
                <p:cNvPr id="35" name="직사각형 34"/>
                <p:cNvSpPr/>
                <p:nvPr/>
              </p:nvSpPr>
              <p:spPr>
                <a:xfrm>
                  <a:off x="3275856" y="5944235"/>
                  <a:ext cx="1332148" cy="437453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직사각형 35"/>
                <p:cNvSpPr/>
                <p:nvPr/>
              </p:nvSpPr>
              <p:spPr>
                <a:xfrm>
                  <a:off x="3275856" y="6010345"/>
                  <a:ext cx="1332148" cy="3052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ko-KR" altLang="en-US" b="1" dirty="0" err="1" smtClean="0">
                      <a:solidFill>
                        <a:srgbClr val="002060"/>
                      </a:solidFill>
                      <a:latin typeface="+mn-ea"/>
                    </a:rPr>
                    <a:t>문걸이</a:t>
                  </a:r>
                  <a:endParaRPr lang="en-US" altLang="ko-KR" b="1" dirty="0">
                    <a:solidFill>
                      <a:srgbClr val="002060"/>
                    </a:solidFill>
                    <a:latin typeface="+mn-ea"/>
                  </a:endParaRPr>
                </a:p>
              </p:txBody>
            </p:sp>
          </p:grpSp>
          <p:pic>
            <p:nvPicPr>
              <p:cNvPr id="2053" name="Picture 5" descr="E:\2023 이든에듀\흡연예방 활동지 ppt\수정\KakaoTalk_20230420_103723067_01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72417" y="2927517"/>
                <a:ext cx="1275929" cy="2661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그룹 16"/>
            <p:cNvGrpSpPr/>
            <p:nvPr/>
          </p:nvGrpSpPr>
          <p:grpSpPr>
            <a:xfrm>
              <a:off x="2571697" y="2911221"/>
              <a:ext cx="2088232" cy="3686131"/>
              <a:chOff x="2771800" y="2911221"/>
              <a:chExt cx="2088232" cy="3686131"/>
            </a:xfrm>
          </p:grpSpPr>
          <p:grpSp>
            <p:nvGrpSpPr>
              <p:cNvPr id="10" name="그룹 9"/>
              <p:cNvGrpSpPr/>
              <p:nvPr/>
            </p:nvGrpSpPr>
            <p:grpSpPr>
              <a:xfrm>
                <a:off x="2771800" y="6159899"/>
                <a:ext cx="2088232" cy="437453"/>
                <a:chOff x="2339752" y="3737703"/>
                <a:chExt cx="2088232" cy="437453"/>
              </a:xfrm>
            </p:grpSpPr>
            <p:sp>
              <p:nvSpPr>
                <p:cNvPr id="25" name="직사각형 24"/>
                <p:cNvSpPr/>
                <p:nvPr/>
              </p:nvSpPr>
              <p:spPr>
                <a:xfrm>
                  <a:off x="2339752" y="3737703"/>
                  <a:ext cx="2088232" cy="437453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직사각형 25"/>
                <p:cNvSpPr/>
                <p:nvPr/>
              </p:nvSpPr>
              <p:spPr>
                <a:xfrm>
                  <a:off x="2339752" y="3803813"/>
                  <a:ext cx="2088232" cy="3052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ko-KR" altLang="en-US" b="1" dirty="0" smtClean="0">
                      <a:solidFill>
                        <a:srgbClr val="002060"/>
                      </a:solidFill>
                      <a:latin typeface="+mn-ea"/>
                    </a:rPr>
                    <a:t>휴대전화 </a:t>
                  </a:r>
                  <a:r>
                    <a:rPr lang="ko-KR" altLang="en-US" b="1" dirty="0" err="1" smtClean="0">
                      <a:solidFill>
                        <a:srgbClr val="002060"/>
                      </a:solidFill>
                      <a:latin typeface="+mn-ea"/>
                    </a:rPr>
                    <a:t>거치대</a:t>
                  </a:r>
                  <a:endParaRPr lang="en-US" altLang="ko-KR" b="1" dirty="0">
                    <a:solidFill>
                      <a:srgbClr val="002060"/>
                    </a:solidFill>
                    <a:latin typeface="+mn-ea"/>
                  </a:endParaRPr>
                </a:p>
              </p:txBody>
            </p:sp>
          </p:grpSp>
          <p:pic>
            <p:nvPicPr>
              <p:cNvPr id="2054" name="Picture 6" descr="E:\2023 이든에듀\흡연예방 활동지 ppt\수정\KakaoTalk_20230420_103723067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7954" y="2911221"/>
                <a:ext cx="1495924" cy="28269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그룹 15"/>
            <p:cNvGrpSpPr/>
            <p:nvPr/>
          </p:nvGrpSpPr>
          <p:grpSpPr>
            <a:xfrm>
              <a:off x="5239922" y="2540275"/>
              <a:ext cx="1524392" cy="4057077"/>
              <a:chOff x="5459877" y="2540275"/>
              <a:chExt cx="1524392" cy="4057077"/>
            </a:xfrm>
          </p:grpSpPr>
          <p:grpSp>
            <p:nvGrpSpPr>
              <p:cNvPr id="9" name="그룹 8"/>
              <p:cNvGrpSpPr/>
              <p:nvPr/>
            </p:nvGrpSpPr>
            <p:grpSpPr>
              <a:xfrm>
                <a:off x="5555999" y="3953367"/>
                <a:ext cx="1332148" cy="437453"/>
                <a:chOff x="5508104" y="3737703"/>
                <a:chExt cx="1332148" cy="437453"/>
              </a:xfrm>
            </p:grpSpPr>
            <p:sp>
              <p:nvSpPr>
                <p:cNvPr id="27" name="직사각형 26"/>
                <p:cNvSpPr/>
                <p:nvPr/>
              </p:nvSpPr>
              <p:spPr>
                <a:xfrm>
                  <a:off x="5508104" y="3737703"/>
                  <a:ext cx="1332148" cy="437453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직사각형 27"/>
                <p:cNvSpPr/>
                <p:nvPr/>
              </p:nvSpPr>
              <p:spPr>
                <a:xfrm>
                  <a:off x="5508104" y="3803813"/>
                  <a:ext cx="1332148" cy="3052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ko-KR" altLang="en-US" b="1" dirty="0" smtClean="0">
                      <a:solidFill>
                        <a:srgbClr val="002060"/>
                      </a:solidFill>
                      <a:latin typeface="+mn-ea"/>
                    </a:rPr>
                    <a:t>연필꽂이</a:t>
                  </a:r>
                  <a:endParaRPr lang="en-US" altLang="ko-KR" b="1" dirty="0">
                    <a:solidFill>
                      <a:srgbClr val="002060"/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8" name="그룹 7"/>
              <p:cNvGrpSpPr/>
              <p:nvPr/>
            </p:nvGrpSpPr>
            <p:grpSpPr>
              <a:xfrm>
                <a:off x="5555999" y="6159899"/>
                <a:ext cx="1332148" cy="437453"/>
                <a:chOff x="5652120" y="5944235"/>
                <a:chExt cx="1332148" cy="437453"/>
              </a:xfrm>
            </p:grpSpPr>
            <p:sp>
              <p:nvSpPr>
                <p:cNvPr id="29" name="직사각형 28"/>
                <p:cNvSpPr/>
                <p:nvPr/>
              </p:nvSpPr>
              <p:spPr>
                <a:xfrm>
                  <a:off x="5652120" y="5944235"/>
                  <a:ext cx="1332148" cy="437453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직사각형 29"/>
                <p:cNvSpPr/>
                <p:nvPr/>
              </p:nvSpPr>
              <p:spPr>
                <a:xfrm>
                  <a:off x="5652120" y="6010345"/>
                  <a:ext cx="1332148" cy="3052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ko-KR" altLang="en-US" b="1" dirty="0" smtClean="0">
                      <a:solidFill>
                        <a:srgbClr val="002060"/>
                      </a:solidFill>
                      <a:latin typeface="+mn-ea"/>
                    </a:rPr>
                    <a:t>가방고</a:t>
                  </a:r>
                  <a:r>
                    <a:rPr lang="ko-KR" altLang="en-US" b="1" dirty="0">
                      <a:solidFill>
                        <a:srgbClr val="002060"/>
                      </a:solidFill>
                      <a:latin typeface="+mn-ea"/>
                    </a:rPr>
                    <a:t>리</a:t>
                  </a:r>
                  <a:endParaRPr lang="en-US" altLang="ko-KR" b="1" dirty="0">
                    <a:solidFill>
                      <a:srgbClr val="002060"/>
                    </a:solidFill>
                    <a:latin typeface="+mn-ea"/>
                  </a:endParaRPr>
                </a:p>
              </p:txBody>
            </p:sp>
          </p:grpSp>
          <p:pic>
            <p:nvPicPr>
              <p:cNvPr id="2050" name="Picture 2" descr="E:\2023 이든에듀\흡연예방 활동지 ppt\수정\KakaoTalk_20230420_103723067_04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4558" y="2540275"/>
                <a:ext cx="1295030" cy="12484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5" name="Picture 7" descr="E:\2023 이든에듀\흡연예방 활동지 ppt\수정\KakaoTalk_20230420_103742088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9877" y="4643026"/>
                <a:ext cx="1524392" cy="14499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7582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5076056" y="3750016"/>
            <a:ext cx="1152128" cy="50405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7" name="모서리가 둥근 직사각형 6"/>
          <p:cNvSpPr/>
          <p:nvPr/>
        </p:nvSpPr>
        <p:spPr>
          <a:xfrm>
            <a:off x="6372200" y="2780928"/>
            <a:ext cx="1152128" cy="50405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1793404" y="692696"/>
            <a:ext cx="5658916" cy="94731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440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fontAlgn="base" latinLnBrk="0">
              <a:lnSpc>
                <a:spcPct val="160000"/>
              </a:lnSpc>
            </a:pPr>
            <a:r>
              <a:rPr lang="ko-KR" altLang="en-US" sz="4000" b="1" kern="0" dirty="0">
                <a:solidFill>
                  <a:srgbClr val="000000"/>
                </a:solidFill>
                <a:latin typeface="+mj-ea"/>
                <a:ea typeface="+mj-ea"/>
              </a:rPr>
              <a:t>담배</a:t>
            </a:r>
            <a:r>
              <a:rPr lang="en-US" altLang="ko-KR" sz="4000" b="1" kern="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4000" b="1" kern="0" dirty="0">
                <a:solidFill>
                  <a:srgbClr val="000000"/>
                </a:solidFill>
                <a:latin typeface="+mj-ea"/>
                <a:ea typeface="+mj-ea"/>
              </a:rPr>
              <a:t>너는 누구야</a:t>
            </a:r>
            <a:r>
              <a:rPr lang="en-US" altLang="ko-KR" sz="4000" b="1" kern="0" dirty="0">
                <a:solidFill>
                  <a:srgbClr val="000000"/>
                </a:solidFill>
                <a:latin typeface="+mj-ea"/>
                <a:ea typeface="+mj-ea"/>
              </a:rPr>
              <a:t>?</a:t>
            </a:r>
            <a:endParaRPr lang="ko-KR" altLang="en-US" sz="4000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755576" y="2780928"/>
            <a:ext cx="1152128" cy="50405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290438-CD8C-15AC-618B-E003D1618351}"/>
              </a:ext>
            </a:extLst>
          </p:cNvPr>
          <p:cNvSpPr txBox="1"/>
          <p:nvPr/>
        </p:nvSpPr>
        <p:spPr>
          <a:xfrm>
            <a:off x="611560" y="2133431"/>
            <a:ext cx="8208912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+mn-ea"/>
              </a:rPr>
              <a:t>1. </a:t>
            </a:r>
            <a:r>
              <a:rPr lang="ko-KR" altLang="en-US" sz="2400" b="1" kern="0" spc="0" dirty="0" err="1">
                <a:solidFill>
                  <a:srgbClr val="000000"/>
                </a:solidFill>
                <a:effectLst/>
                <a:latin typeface="+mn-ea"/>
              </a:rPr>
              <a:t>담배란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+mn-ea"/>
              </a:rPr>
              <a:t> 무엇일까</a:t>
            </a: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+mn-ea"/>
              </a:rPr>
              <a:t>?</a:t>
            </a:r>
            <a:endParaRPr lang="ko-KR" altLang="en-US" sz="2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2000" kern="0" spc="0" dirty="0" smtClean="0">
                <a:solidFill>
                  <a:srgbClr val="000000"/>
                </a:solidFill>
                <a:effectLst/>
                <a:latin typeface="+mn-ea"/>
              </a:rPr>
              <a:t>               라는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식물의 잎으로 만들어요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2000" kern="0" dirty="0" smtClean="0">
                <a:solidFill>
                  <a:srgbClr val="000000"/>
                </a:solidFill>
                <a:latin typeface="+mn-ea"/>
              </a:rPr>
              <a:t>담배는               의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잎을 </a:t>
            </a:r>
            <a:endParaRPr lang="en-US" altLang="ko-KR" sz="2000" kern="0" spc="0" dirty="0" smtClean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kern="0" spc="0" dirty="0" smtClean="0">
                <a:solidFill>
                  <a:srgbClr val="000000"/>
                </a:solidFill>
                <a:effectLst/>
                <a:latin typeface="+mn-ea"/>
              </a:rPr>
              <a:t>피우거나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빨거나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씹거나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냄새를 맡을 수 있도록 만든 제품이에요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endParaRPr lang="en-US" altLang="ko-KR" sz="2000" kern="0" spc="0" dirty="0" smtClean="0">
              <a:solidFill>
                <a:srgbClr val="000000"/>
              </a:solidFill>
              <a:effectLst/>
              <a:latin typeface="+mn-ea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2000" kern="0" spc="0" dirty="0" smtClean="0">
                <a:solidFill>
                  <a:srgbClr val="000000"/>
                </a:solidFill>
                <a:effectLst/>
                <a:latin typeface="+mn-ea"/>
              </a:rPr>
              <a:t>담배는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세계보건기구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(WHO)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에서 </a:t>
            </a:r>
            <a:r>
              <a:rPr lang="ko-KR" altLang="en-US" sz="2000" kern="0" spc="0" dirty="0" smtClean="0">
                <a:solidFill>
                  <a:srgbClr val="000000"/>
                </a:solidFill>
                <a:effectLst/>
                <a:latin typeface="+mn-ea"/>
              </a:rPr>
              <a:t>정한              </a:t>
            </a:r>
            <a:r>
              <a:rPr lang="ko-KR" altLang="en-US" sz="2000" kern="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2000" kern="0" spc="0" dirty="0" smtClean="0">
                <a:solidFill>
                  <a:srgbClr val="000000"/>
                </a:solidFill>
                <a:effectLst/>
                <a:latin typeface="+mn-ea"/>
              </a:rPr>
              <a:t>이에요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2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+mn-ea"/>
              </a:rPr>
              <a:t>2. 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+mn-ea"/>
              </a:rPr>
              <a:t>흡연이란 무엇일까</a:t>
            </a: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+mn-ea"/>
              </a:rPr>
              <a:t>?</a:t>
            </a:r>
            <a:endParaRPr lang="ko-KR" altLang="en-US" sz="2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</a:rPr>
              <a:t>담배를 피우는 것을 흡연이라고 해요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000" b="1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71600" y="2852936"/>
            <a:ext cx="787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kern="0" dirty="0">
                <a:solidFill>
                  <a:schemeClr val="bg1"/>
                </a:solidFill>
                <a:latin typeface="+mn-ea"/>
              </a:rPr>
              <a:t>연초</a:t>
            </a:r>
            <a:r>
              <a:rPr lang="ko-KR" altLang="en-US" sz="2000" kern="0" dirty="0">
                <a:solidFill>
                  <a:srgbClr val="000000"/>
                </a:solidFill>
                <a:latin typeface="+mn-ea"/>
              </a:rPr>
              <a:t> </a:t>
            </a:r>
            <a:endParaRPr lang="ko-KR" altLang="en-US" sz="2000" dirty="0"/>
          </a:p>
        </p:txBody>
      </p:sp>
      <p:sp>
        <p:nvSpPr>
          <p:cNvPr id="4" name="직사각형 3"/>
          <p:cNvSpPr/>
          <p:nvPr/>
        </p:nvSpPr>
        <p:spPr>
          <a:xfrm>
            <a:off x="6584222" y="2844324"/>
            <a:ext cx="787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kern="0" dirty="0">
                <a:solidFill>
                  <a:schemeClr val="bg1"/>
                </a:solidFill>
                <a:latin typeface="+mn-ea"/>
              </a:rPr>
              <a:t>연초</a:t>
            </a:r>
            <a:r>
              <a:rPr lang="ko-KR" altLang="en-US" sz="2000" kern="0" dirty="0">
                <a:solidFill>
                  <a:srgbClr val="000000"/>
                </a:solidFill>
                <a:latin typeface="+mn-ea"/>
              </a:rPr>
              <a:t> </a:t>
            </a:r>
            <a:endParaRPr lang="ko-KR" altLang="en-US" sz="2000" dirty="0"/>
          </a:p>
        </p:txBody>
      </p:sp>
      <p:sp>
        <p:nvSpPr>
          <p:cNvPr id="9" name="직사각형 8"/>
          <p:cNvSpPr/>
          <p:nvPr/>
        </p:nvSpPr>
        <p:spPr>
          <a:xfrm>
            <a:off x="5288078" y="3817378"/>
            <a:ext cx="787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kern="0" dirty="0">
                <a:solidFill>
                  <a:schemeClr val="bg1"/>
                </a:solidFill>
                <a:latin typeface="+mn-ea"/>
              </a:rPr>
              <a:t>마약 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1899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2023 이든에듀\흡연예방 활동지 ppt\20230512_0844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08693"/>
            <a:ext cx="5652061" cy="446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1187624" y="692696"/>
            <a:ext cx="6840760" cy="942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440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fontAlgn="base">
              <a:lnSpc>
                <a:spcPct val="160000"/>
              </a:lnSpc>
            </a:pPr>
            <a:r>
              <a:rPr lang="ko-KR" altLang="en-US" sz="4000" b="1" kern="0" spc="-300" dirty="0">
                <a:solidFill>
                  <a:srgbClr val="000000"/>
                </a:solidFill>
                <a:latin typeface="+mj-ea"/>
                <a:ea typeface="+mj-ea"/>
              </a:rPr>
              <a:t>담배 속 해로운 물질을 찾아라</a:t>
            </a:r>
            <a:r>
              <a:rPr lang="en-US" altLang="ko-KR" sz="4000" b="1" kern="0" spc="-300" dirty="0" smtClean="0">
                <a:solidFill>
                  <a:srgbClr val="000000"/>
                </a:solidFill>
                <a:latin typeface="+mj-ea"/>
                <a:ea typeface="+mj-ea"/>
              </a:rPr>
              <a:t>!</a:t>
            </a:r>
            <a:endParaRPr lang="ko-KR" altLang="en-US" sz="4000" kern="0" spc="-3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290438-CD8C-15AC-618B-E003D1618351}"/>
              </a:ext>
            </a:extLst>
          </p:cNvPr>
          <p:cNvSpPr txBox="1"/>
          <p:nvPr/>
        </p:nvSpPr>
        <p:spPr>
          <a:xfrm>
            <a:off x="503548" y="1700808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000" kern="0" dirty="0">
                <a:solidFill>
                  <a:srgbClr val="000000"/>
                </a:solidFill>
                <a:latin typeface="+mn-ea"/>
              </a:rPr>
              <a:t>담배에는 해로운 성분이 </a:t>
            </a:r>
            <a:r>
              <a:rPr lang="en-US" altLang="ko-KR" sz="2000" kern="0" dirty="0">
                <a:solidFill>
                  <a:srgbClr val="000000"/>
                </a:solidFill>
                <a:latin typeface="+mn-ea"/>
              </a:rPr>
              <a:t>4000</a:t>
            </a:r>
            <a:r>
              <a:rPr lang="ko-KR" altLang="en-US" sz="2000" kern="0" dirty="0">
                <a:solidFill>
                  <a:srgbClr val="000000"/>
                </a:solidFill>
                <a:latin typeface="+mn-ea"/>
              </a:rPr>
              <a:t>여 개 포함되어 있어요</a:t>
            </a:r>
            <a:r>
              <a:rPr lang="en-US" altLang="ko-KR" sz="2000" kern="0" dirty="0">
                <a:solidFill>
                  <a:srgbClr val="000000"/>
                </a:solidFill>
                <a:latin typeface="+mn-ea"/>
              </a:rPr>
              <a:t>.</a:t>
            </a:r>
          </a:p>
          <a:p>
            <a:pPr algn="ctr" fontAlgn="base"/>
            <a:r>
              <a:rPr lang="ko-KR" altLang="en-US" sz="2000" kern="0" dirty="0">
                <a:solidFill>
                  <a:srgbClr val="000000"/>
                </a:solidFill>
                <a:latin typeface="+mn-ea"/>
              </a:rPr>
              <a:t>이 성분으로 어떤 물건을 만드는지 </a:t>
            </a:r>
            <a:r>
              <a:rPr lang="en-US" altLang="ko-KR" sz="2000" kern="0" dirty="0">
                <a:solidFill>
                  <a:srgbClr val="000000"/>
                </a:solidFill>
                <a:latin typeface="+mn-ea"/>
              </a:rPr>
              <a:t>&lt;</a:t>
            </a:r>
            <a:r>
              <a:rPr lang="ko-KR" altLang="en-US" sz="2000" kern="0" dirty="0">
                <a:solidFill>
                  <a:srgbClr val="000000"/>
                </a:solidFill>
                <a:latin typeface="+mn-ea"/>
              </a:rPr>
              <a:t>보기</a:t>
            </a:r>
            <a:r>
              <a:rPr lang="en-US" altLang="ko-KR" sz="2000" kern="0" dirty="0">
                <a:solidFill>
                  <a:srgbClr val="000000"/>
                </a:solidFill>
                <a:latin typeface="+mn-ea"/>
              </a:rPr>
              <a:t>&gt;</a:t>
            </a:r>
            <a:r>
              <a:rPr lang="ko-KR" altLang="en-US" sz="2000" kern="0" dirty="0">
                <a:solidFill>
                  <a:srgbClr val="000000"/>
                </a:solidFill>
                <a:latin typeface="+mn-ea"/>
              </a:rPr>
              <a:t>에서 골라 써보세요</a:t>
            </a:r>
            <a:r>
              <a:rPr lang="en-US" altLang="ko-KR" sz="2000" kern="0" dirty="0">
                <a:solidFill>
                  <a:srgbClr val="000000"/>
                </a:solidFill>
                <a:latin typeface="+mn-ea"/>
              </a:rPr>
              <a:t>. </a:t>
            </a:r>
            <a:endParaRPr lang="ko-KR" altLang="en-US" sz="2000" kern="0" dirty="0">
              <a:solidFill>
                <a:srgbClr val="000000"/>
              </a:solidFill>
              <a:latin typeface="+mn-ea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5364088" y="3861048"/>
            <a:ext cx="3663330" cy="2448272"/>
            <a:chOff x="5220072" y="3284984"/>
            <a:chExt cx="3663330" cy="2448272"/>
          </a:xfrm>
        </p:grpSpPr>
        <p:sp>
          <p:nvSpPr>
            <p:cNvPr id="3" name="모서리가 둥근 직사각형 2"/>
            <p:cNvSpPr/>
            <p:nvPr/>
          </p:nvSpPr>
          <p:spPr>
            <a:xfrm>
              <a:off x="5719589" y="3284984"/>
              <a:ext cx="2664296" cy="2448272"/>
            </a:xfrm>
            <a:prstGeom prst="roundRect">
              <a:avLst/>
            </a:prstGeom>
            <a:solidFill>
              <a:srgbClr val="F1E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5220072" y="3473308"/>
              <a:ext cx="3663330" cy="19851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 latinLnBrk="0">
                <a:lnSpc>
                  <a:spcPct val="150000"/>
                </a:lnSpc>
              </a:pPr>
              <a:r>
                <a:rPr lang="en-US" altLang="ko-KR" b="1" kern="0" dirty="0">
                  <a:solidFill>
                    <a:srgbClr val="FF0000"/>
                  </a:solidFill>
                  <a:ea typeface="굴림" panose="020B0600000101010101" pitchFamily="50" charset="-127"/>
                </a:rPr>
                <a:t>&lt;</a:t>
              </a:r>
              <a:r>
                <a:rPr lang="ko-KR" altLang="en-US" b="1" kern="0" dirty="0" smtClean="0">
                  <a:solidFill>
                    <a:srgbClr val="FF0000"/>
                  </a:solidFill>
                  <a:ea typeface="굴림" panose="020B0600000101010101" pitchFamily="50" charset="-127"/>
                </a:rPr>
                <a:t>보기</a:t>
              </a:r>
              <a:r>
                <a:rPr lang="en-US" altLang="ko-KR" b="1" kern="0" dirty="0" smtClean="0">
                  <a:solidFill>
                    <a:srgbClr val="FF0000"/>
                  </a:solidFill>
                  <a:ea typeface="굴림" panose="020B0600000101010101" pitchFamily="50" charset="-127"/>
                </a:rPr>
                <a:t>&gt;</a:t>
              </a:r>
              <a:endParaRPr lang="en-US" altLang="ko-KR" b="1" kern="0" dirty="0">
                <a:solidFill>
                  <a:srgbClr val="FF0000"/>
                </a:solidFill>
                <a:ea typeface="굴림" panose="020B0600000101010101" pitchFamily="50" charset="-127"/>
              </a:endParaRPr>
            </a:p>
            <a:p>
              <a:pPr algn="ctr" fontAlgn="base" latinLnBrk="0">
                <a:lnSpc>
                  <a:spcPct val="150000"/>
                </a:lnSpc>
              </a:pPr>
              <a:r>
                <a:rPr lang="ko-KR" altLang="en-US" sz="1600" b="1" kern="0" dirty="0">
                  <a:solidFill>
                    <a:srgbClr val="000000"/>
                  </a:solidFill>
                  <a:ea typeface="굴림" panose="020B0600000101010101" pitchFamily="50" charset="-127"/>
                </a:rPr>
                <a:t>연탄</a:t>
              </a:r>
              <a:r>
                <a:rPr lang="en-US" altLang="ko-KR" sz="1600" b="1" kern="0" dirty="0">
                  <a:solidFill>
                    <a:srgbClr val="000000"/>
                  </a:solidFill>
                  <a:latin typeface="굴림" panose="020B0600000101010101" pitchFamily="50" charset="-127"/>
                </a:rPr>
                <a:t>, </a:t>
              </a:r>
              <a:r>
                <a:rPr lang="ko-KR" altLang="en-US" sz="1600" b="1" kern="0" dirty="0">
                  <a:solidFill>
                    <a:srgbClr val="000000"/>
                  </a:solidFill>
                  <a:ea typeface="굴림" panose="020B0600000101010101" pitchFamily="50" charset="-127"/>
                </a:rPr>
                <a:t>자동차 배터리</a:t>
              </a:r>
              <a:r>
                <a:rPr lang="en-US" altLang="ko-KR" sz="1600" b="1" kern="0" dirty="0">
                  <a:solidFill>
                    <a:srgbClr val="000000"/>
                  </a:solidFill>
                  <a:latin typeface="굴림" panose="020B0600000101010101" pitchFamily="50" charset="-127"/>
                </a:rPr>
                <a:t>, </a:t>
              </a:r>
              <a:endParaRPr lang="en-US" altLang="ko-KR" sz="1600" b="1" kern="0" dirty="0" smtClean="0">
                <a:solidFill>
                  <a:srgbClr val="000000"/>
                </a:solidFill>
                <a:latin typeface="굴림" panose="020B0600000101010101" pitchFamily="50" charset="-127"/>
              </a:endParaRPr>
            </a:p>
            <a:p>
              <a:pPr algn="ctr" fontAlgn="base" latinLnBrk="0">
                <a:lnSpc>
                  <a:spcPct val="150000"/>
                </a:lnSpc>
              </a:pPr>
              <a:r>
                <a:rPr lang="ko-KR" altLang="en-US" sz="1600" b="1" kern="0" dirty="0" err="1" smtClean="0">
                  <a:solidFill>
                    <a:srgbClr val="000000"/>
                  </a:solidFill>
                  <a:ea typeface="굴림" panose="020B0600000101010101" pitchFamily="50" charset="-127"/>
                </a:rPr>
                <a:t>좀벌레약</a:t>
              </a:r>
              <a:r>
                <a:rPr lang="en-US" altLang="ko-KR" sz="1600" b="1" kern="0" dirty="0">
                  <a:solidFill>
                    <a:srgbClr val="000000"/>
                  </a:solidFill>
                  <a:latin typeface="굴림" panose="020B0600000101010101" pitchFamily="50" charset="-127"/>
                </a:rPr>
                <a:t>, </a:t>
              </a:r>
              <a:r>
                <a:rPr lang="ko-KR" altLang="en-US" sz="1600" b="1" kern="0" dirty="0" smtClean="0">
                  <a:solidFill>
                    <a:srgbClr val="000000"/>
                  </a:solidFill>
                  <a:ea typeface="굴림" panose="020B0600000101010101" pitchFamily="50" charset="-127"/>
                </a:rPr>
                <a:t>바닥 </a:t>
              </a:r>
              <a:r>
                <a:rPr lang="ko-KR" altLang="en-US" sz="1600" b="1" kern="0" dirty="0" err="1">
                  <a:solidFill>
                    <a:srgbClr val="000000"/>
                  </a:solidFill>
                  <a:ea typeface="굴림" panose="020B0600000101010101" pitchFamily="50" charset="-127"/>
                </a:rPr>
                <a:t>청소제</a:t>
              </a:r>
              <a:r>
                <a:rPr lang="en-US" altLang="ko-KR" sz="1600" b="1" kern="0" dirty="0" smtClean="0">
                  <a:solidFill>
                    <a:srgbClr val="000000"/>
                  </a:solidFill>
                  <a:latin typeface="굴림" panose="020B0600000101010101" pitchFamily="50" charset="-127"/>
                </a:rPr>
                <a:t>,</a:t>
              </a:r>
            </a:p>
            <a:p>
              <a:pPr algn="ctr" fontAlgn="base" latinLnBrk="0">
                <a:lnSpc>
                  <a:spcPct val="150000"/>
                </a:lnSpc>
              </a:pPr>
              <a:r>
                <a:rPr lang="en-US" altLang="ko-KR" sz="1600" b="1" kern="0" dirty="0" smtClean="0">
                  <a:solidFill>
                    <a:srgbClr val="000000"/>
                  </a:solidFill>
                  <a:latin typeface="굴림" panose="020B0600000101010101" pitchFamily="50" charset="-127"/>
                </a:rPr>
                <a:t> </a:t>
              </a:r>
              <a:r>
                <a:rPr lang="ko-KR" altLang="en-US" sz="1600" b="1" kern="0" dirty="0">
                  <a:solidFill>
                    <a:srgbClr val="000000"/>
                  </a:solidFill>
                  <a:ea typeface="굴림" panose="020B0600000101010101" pitchFamily="50" charset="-127"/>
                </a:rPr>
                <a:t>라이터 연료</a:t>
              </a:r>
              <a:r>
                <a:rPr lang="en-US" altLang="ko-KR" sz="1600" b="1" kern="0" dirty="0">
                  <a:solidFill>
                    <a:srgbClr val="000000"/>
                  </a:solidFill>
                  <a:latin typeface="굴림" panose="020B0600000101010101" pitchFamily="50" charset="-127"/>
                </a:rPr>
                <a:t>, </a:t>
              </a:r>
              <a:r>
                <a:rPr lang="ko-KR" altLang="en-US" sz="1600" b="1" kern="0" dirty="0">
                  <a:solidFill>
                    <a:srgbClr val="000000"/>
                  </a:solidFill>
                  <a:ea typeface="굴림" panose="020B0600000101010101" pitchFamily="50" charset="-127"/>
                </a:rPr>
                <a:t>살충제</a:t>
              </a:r>
              <a:r>
                <a:rPr lang="en-US" altLang="ko-KR" sz="1600" b="1" kern="0" dirty="0" smtClean="0">
                  <a:solidFill>
                    <a:srgbClr val="000000"/>
                  </a:solidFill>
                  <a:latin typeface="굴림" panose="020B0600000101010101" pitchFamily="50" charset="-127"/>
                </a:rPr>
                <a:t>,</a:t>
              </a:r>
            </a:p>
            <a:p>
              <a:pPr algn="ctr" fontAlgn="base" latinLnBrk="0">
                <a:lnSpc>
                  <a:spcPct val="150000"/>
                </a:lnSpc>
              </a:pPr>
              <a:r>
                <a:rPr lang="en-US" altLang="ko-KR" sz="1600" b="1" kern="0" dirty="0" smtClean="0">
                  <a:solidFill>
                    <a:srgbClr val="000000"/>
                  </a:solidFill>
                  <a:latin typeface="굴림" panose="020B0600000101010101" pitchFamily="50" charset="-127"/>
                </a:rPr>
                <a:t> </a:t>
              </a:r>
              <a:r>
                <a:rPr lang="ko-KR" altLang="en-US" sz="1600" b="1" kern="0" dirty="0">
                  <a:solidFill>
                    <a:srgbClr val="000000"/>
                  </a:solidFill>
                  <a:ea typeface="굴림" panose="020B0600000101010101" pitchFamily="50" charset="-127"/>
                </a:rPr>
                <a:t>페인트 </a:t>
              </a:r>
              <a:r>
                <a:rPr lang="ko-KR" altLang="en-US" sz="1600" b="1" kern="0" dirty="0" err="1">
                  <a:solidFill>
                    <a:srgbClr val="000000"/>
                  </a:solidFill>
                  <a:ea typeface="굴림" panose="020B0600000101010101" pitchFamily="50" charset="-127"/>
                </a:rPr>
                <a:t>제거제</a:t>
              </a:r>
              <a:endParaRPr lang="ko-KR" altLang="en-US" sz="1600" b="1" kern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1187624" y="3304729"/>
            <a:ext cx="12330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spc="-150" dirty="0">
                <a:solidFill>
                  <a:srgbClr val="FF0000"/>
                </a:solidFill>
              </a:rPr>
              <a:t>자동차 배터리 </a:t>
            </a:r>
            <a:endParaRPr lang="ko-KR" altLang="en-US" sz="1400" b="1" spc="-150" dirty="0"/>
          </a:p>
        </p:txBody>
      </p:sp>
      <p:sp>
        <p:nvSpPr>
          <p:cNvPr id="11" name="직사각형 10"/>
          <p:cNvSpPr/>
          <p:nvPr/>
        </p:nvSpPr>
        <p:spPr>
          <a:xfrm>
            <a:off x="3703576" y="328498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 err="1">
                <a:solidFill>
                  <a:srgbClr val="FF0000"/>
                </a:solidFill>
              </a:rPr>
              <a:t>좀벌레약</a:t>
            </a:r>
            <a:endParaRPr lang="ko-KR" altLang="en-US" sz="1400" b="1" spc="-150" dirty="0"/>
          </a:p>
        </p:txBody>
      </p:sp>
      <p:sp>
        <p:nvSpPr>
          <p:cNvPr id="12" name="직사각형 11"/>
          <p:cNvSpPr/>
          <p:nvPr/>
        </p:nvSpPr>
        <p:spPr>
          <a:xfrm>
            <a:off x="4435247" y="4750272"/>
            <a:ext cx="11448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라이터 연료</a:t>
            </a:r>
            <a:endParaRPr lang="ko-KR" altLang="en-US" sz="1400" b="1" spc="-150" dirty="0"/>
          </a:p>
        </p:txBody>
      </p:sp>
      <p:sp>
        <p:nvSpPr>
          <p:cNvPr id="13" name="직사각형 12"/>
          <p:cNvSpPr/>
          <p:nvPr/>
        </p:nvSpPr>
        <p:spPr>
          <a:xfrm>
            <a:off x="2624589" y="4750272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</a:rPr>
              <a:t>살충제</a:t>
            </a:r>
            <a:endParaRPr lang="ko-KR" altLang="en-US" sz="1400" b="1" spc="-150" dirty="0"/>
          </a:p>
        </p:txBody>
      </p:sp>
      <p:sp>
        <p:nvSpPr>
          <p:cNvPr id="14" name="직사각형 13"/>
          <p:cNvSpPr/>
          <p:nvPr/>
        </p:nvSpPr>
        <p:spPr>
          <a:xfrm>
            <a:off x="683568" y="4750272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연탄</a:t>
            </a:r>
            <a:endParaRPr lang="ko-KR" altLang="en-US" sz="1400" b="1" spc="-150" dirty="0"/>
          </a:p>
        </p:txBody>
      </p:sp>
      <p:sp>
        <p:nvSpPr>
          <p:cNvPr id="15" name="직사각형 14"/>
          <p:cNvSpPr/>
          <p:nvPr/>
        </p:nvSpPr>
        <p:spPr>
          <a:xfrm>
            <a:off x="395536" y="6289575"/>
            <a:ext cx="11448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바닥 </a:t>
            </a:r>
            <a:r>
              <a:rPr lang="ko-KR" altLang="en-US" sz="1400" b="1" dirty="0" err="1">
                <a:solidFill>
                  <a:srgbClr val="FF0000"/>
                </a:solidFill>
              </a:rPr>
              <a:t>청소제</a:t>
            </a:r>
            <a:endParaRPr lang="ko-KR" altLang="en-US" sz="1400" b="1" spc="-150" dirty="0"/>
          </a:p>
        </p:txBody>
      </p:sp>
      <p:sp>
        <p:nvSpPr>
          <p:cNvPr id="16" name="직사각형 15"/>
          <p:cNvSpPr/>
          <p:nvPr/>
        </p:nvSpPr>
        <p:spPr>
          <a:xfrm>
            <a:off x="4355976" y="6289575"/>
            <a:ext cx="11897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spc="-150" dirty="0">
                <a:solidFill>
                  <a:srgbClr val="FF0000"/>
                </a:solidFill>
              </a:rPr>
              <a:t>페인트 </a:t>
            </a:r>
            <a:r>
              <a:rPr lang="ko-KR" altLang="en-US" sz="1400" b="1" spc="-150" dirty="0" err="1">
                <a:solidFill>
                  <a:srgbClr val="FF0000"/>
                </a:solidFill>
              </a:rPr>
              <a:t>제거제</a:t>
            </a:r>
            <a:endParaRPr lang="ko-KR" altLang="en-US" sz="1400" b="1" spc="-150" dirty="0"/>
          </a:p>
        </p:txBody>
      </p:sp>
    </p:spTree>
    <p:extLst>
      <p:ext uri="{BB962C8B-B14F-4D97-AF65-F5344CB8AC3E}">
        <p14:creationId xmlns:p14="http://schemas.microsoft.com/office/powerpoint/2010/main" val="15776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/>
          <p:cNvSpPr txBox="1">
            <a:spLocks/>
          </p:cNvSpPr>
          <p:nvPr/>
        </p:nvSpPr>
        <p:spPr>
          <a:xfrm>
            <a:off x="1187624" y="692696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440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fontAlgn="base" latinLnBrk="0">
              <a:lnSpc>
                <a:spcPct val="160000"/>
              </a:lnSpc>
            </a:pPr>
            <a:r>
              <a:rPr lang="ko-KR" altLang="en-US" sz="4000" b="1" kern="0" dirty="0">
                <a:solidFill>
                  <a:srgbClr val="000000"/>
                </a:solidFill>
                <a:latin typeface="+mj-ea"/>
                <a:ea typeface="+mj-ea"/>
              </a:rPr>
              <a:t>담배 속 유해물질을 알아보자</a:t>
            </a:r>
            <a:r>
              <a:rPr lang="en-US" altLang="ko-KR" sz="4000" b="1" kern="0" dirty="0">
                <a:solidFill>
                  <a:srgbClr val="000000"/>
                </a:solidFill>
                <a:latin typeface="+mj-ea"/>
                <a:ea typeface="+mj-ea"/>
              </a:rPr>
              <a:t>! </a:t>
            </a:r>
            <a:endParaRPr lang="ko-KR" altLang="en-US" sz="4000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539552" y="2275343"/>
            <a:ext cx="2973640" cy="946760"/>
            <a:chOff x="4932040" y="2005660"/>
            <a:chExt cx="2973640" cy="946760"/>
          </a:xfrm>
        </p:grpSpPr>
        <p:sp>
          <p:nvSpPr>
            <p:cNvPr id="7" name="타원 6"/>
            <p:cNvSpPr/>
            <p:nvPr/>
          </p:nvSpPr>
          <p:spPr>
            <a:xfrm>
              <a:off x="4932040" y="2005660"/>
              <a:ext cx="946760" cy="9467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5940152" y="2005660"/>
              <a:ext cx="946760" cy="9467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6958920" y="2005660"/>
              <a:ext cx="946760" cy="9467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3851920" y="2430014"/>
            <a:ext cx="5184576" cy="3416320"/>
            <a:chOff x="3707904" y="3037016"/>
            <a:chExt cx="5184576" cy="3416320"/>
          </a:xfrm>
        </p:grpSpPr>
        <p:sp>
          <p:nvSpPr>
            <p:cNvPr id="32" name="모서리가 둥근 직사각형 31"/>
            <p:cNvSpPr/>
            <p:nvPr/>
          </p:nvSpPr>
          <p:spPr>
            <a:xfrm>
              <a:off x="4139952" y="3829104"/>
              <a:ext cx="1152128" cy="504056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E290438-CD8C-15AC-618B-E003D1618351}"/>
                </a:ext>
              </a:extLst>
            </p:cNvPr>
            <p:cNvSpPr txBox="1"/>
            <p:nvPr/>
          </p:nvSpPr>
          <p:spPr>
            <a:xfrm>
              <a:off x="3707904" y="3037016"/>
              <a:ext cx="5184576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base">
                <a:lnSpc>
                  <a:spcPct val="150000"/>
                </a:lnSpc>
              </a:pPr>
              <a:r>
                <a:rPr lang="ko-KR" altLang="en-US" sz="2400" kern="0" spc="-150" dirty="0" smtClean="0">
                  <a:solidFill>
                    <a:srgbClr val="000000"/>
                  </a:solidFill>
                  <a:latin typeface="+mn-ea"/>
                </a:rPr>
                <a:t>    담배를 </a:t>
              </a:r>
              <a:r>
                <a:rPr lang="ko-KR" altLang="en-US" sz="2400" kern="0" spc="-150" dirty="0">
                  <a:solidFill>
                    <a:srgbClr val="000000"/>
                  </a:solidFill>
                  <a:latin typeface="+mn-ea"/>
                </a:rPr>
                <a:t>끊기 어렵게 </a:t>
              </a:r>
              <a:r>
                <a:rPr lang="ko-KR" altLang="en-US" sz="2400" kern="0" spc="-150" dirty="0" smtClean="0">
                  <a:solidFill>
                    <a:srgbClr val="000000"/>
                  </a:solidFill>
                  <a:latin typeface="+mn-ea"/>
                </a:rPr>
                <a:t>만드는</a:t>
              </a:r>
              <a:endParaRPr lang="en-US" altLang="ko-KR" sz="2400" kern="0" spc="-150" dirty="0" smtClean="0">
                <a:solidFill>
                  <a:srgbClr val="000000"/>
                </a:solidFill>
                <a:latin typeface="+mn-ea"/>
              </a:endParaRPr>
            </a:p>
            <a:p>
              <a:pPr algn="just" fontAlgn="base">
                <a:lnSpc>
                  <a:spcPct val="200000"/>
                </a:lnSpc>
              </a:pPr>
              <a:r>
                <a:rPr lang="ko-KR" altLang="en-US" sz="2400" kern="0" spc="-150" dirty="0" smtClean="0">
                  <a:solidFill>
                    <a:srgbClr val="000000"/>
                  </a:solidFill>
                  <a:latin typeface="+mn-ea"/>
                </a:rPr>
                <a:t>                  의 </a:t>
              </a:r>
              <a:r>
                <a:rPr lang="ko-KR" altLang="en-US" sz="2400" kern="0" spc="-150" dirty="0">
                  <a:solidFill>
                    <a:srgbClr val="000000"/>
                  </a:solidFill>
                  <a:latin typeface="+mn-ea"/>
                </a:rPr>
                <a:t>원인이에요</a:t>
              </a:r>
              <a:r>
                <a:rPr lang="en-US" altLang="ko-KR" sz="2400" kern="0" spc="-150" dirty="0">
                  <a:solidFill>
                    <a:srgbClr val="000000"/>
                  </a:solidFill>
                  <a:latin typeface="+mn-ea"/>
                </a:rPr>
                <a:t>. </a:t>
              </a:r>
              <a:endParaRPr lang="ko-KR" altLang="en-US" sz="2400" kern="0" spc="-150" dirty="0">
                <a:solidFill>
                  <a:srgbClr val="000000"/>
                </a:solidFill>
                <a:latin typeface="+mn-ea"/>
              </a:endParaRPr>
            </a:p>
            <a:p>
              <a:pPr algn="just" fontAlgn="base">
                <a:lnSpc>
                  <a:spcPct val="250000"/>
                </a:lnSpc>
              </a:pPr>
              <a:r>
                <a:rPr lang="ko-KR" altLang="en-US" sz="2400" kern="0" spc="-150" dirty="0" smtClean="0">
                  <a:solidFill>
                    <a:srgbClr val="000000"/>
                  </a:solidFill>
                  <a:latin typeface="+mn-ea"/>
                </a:rPr>
                <a:t>    많이 </a:t>
              </a:r>
              <a:r>
                <a:rPr lang="ko-KR" altLang="en-US" sz="2400" kern="0" spc="-150" dirty="0">
                  <a:solidFill>
                    <a:srgbClr val="000000"/>
                  </a:solidFill>
                  <a:latin typeface="+mn-ea"/>
                </a:rPr>
                <a:t>흡수하면 신경이 마비되어요</a:t>
              </a:r>
              <a:r>
                <a:rPr lang="en-US" altLang="ko-KR" sz="2400" kern="0" spc="-150" dirty="0">
                  <a:solidFill>
                    <a:srgbClr val="000000"/>
                  </a:solidFill>
                  <a:latin typeface="+mn-ea"/>
                </a:rPr>
                <a:t>. </a:t>
              </a:r>
              <a:endParaRPr lang="en-US" altLang="ko-KR" sz="2400" kern="0" spc="-150" dirty="0" smtClean="0">
                <a:solidFill>
                  <a:srgbClr val="000000"/>
                </a:solidFill>
                <a:latin typeface="+mn-ea"/>
              </a:endParaRPr>
            </a:p>
            <a:p>
              <a:pPr algn="just" fontAlgn="base">
                <a:lnSpc>
                  <a:spcPct val="150000"/>
                </a:lnSpc>
              </a:pPr>
              <a:r>
                <a:rPr lang="en-US" altLang="ko-KR" sz="2400" kern="0" spc="-150" dirty="0" smtClean="0">
                  <a:solidFill>
                    <a:srgbClr val="000000"/>
                  </a:solidFill>
                  <a:latin typeface="+mn-ea"/>
                </a:rPr>
                <a:t>    </a:t>
              </a:r>
              <a:r>
                <a:rPr lang="ko-KR" altLang="en-US" sz="2400" kern="0" spc="-150" dirty="0" smtClean="0">
                  <a:solidFill>
                    <a:srgbClr val="000000"/>
                  </a:solidFill>
                  <a:latin typeface="+mn-ea"/>
                </a:rPr>
                <a:t>이러한 </a:t>
              </a:r>
              <a:r>
                <a:rPr lang="ko-KR" altLang="en-US" sz="2400" kern="0" spc="-150" dirty="0">
                  <a:solidFill>
                    <a:srgbClr val="000000"/>
                  </a:solidFill>
                  <a:latin typeface="+mn-ea"/>
                </a:rPr>
                <a:t>이유로 살충제나 쥐약으로 </a:t>
              </a:r>
              <a:endParaRPr lang="en-US" altLang="ko-KR" sz="2400" kern="0" spc="-150" dirty="0" smtClean="0">
                <a:solidFill>
                  <a:srgbClr val="000000"/>
                </a:solidFill>
                <a:latin typeface="+mn-ea"/>
              </a:endParaRPr>
            </a:p>
            <a:p>
              <a:pPr algn="just" fontAlgn="base">
                <a:lnSpc>
                  <a:spcPct val="150000"/>
                </a:lnSpc>
              </a:pPr>
              <a:r>
                <a:rPr lang="en-US" altLang="ko-KR" sz="2400" kern="0" spc="-150" dirty="0">
                  <a:solidFill>
                    <a:srgbClr val="000000"/>
                  </a:solidFill>
                  <a:latin typeface="+mn-ea"/>
                </a:rPr>
                <a:t> </a:t>
              </a:r>
              <a:r>
                <a:rPr lang="en-US" altLang="ko-KR" sz="2400" kern="0" spc="-150" dirty="0" smtClean="0">
                  <a:solidFill>
                    <a:srgbClr val="000000"/>
                  </a:solidFill>
                  <a:latin typeface="+mn-ea"/>
                </a:rPr>
                <a:t>   </a:t>
              </a:r>
              <a:r>
                <a:rPr lang="ko-KR" altLang="en-US" sz="2400" kern="0" spc="-150" dirty="0" smtClean="0">
                  <a:solidFill>
                    <a:srgbClr val="000000"/>
                  </a:solidFill>
                  <a:latin typeface="+mn-ea"/>
                </a:rPr>
                <a:t>사용되어요</a:t>
              </a:r>
              <a:r>
                <a:rPr lang="en-US" altLang="ko-KR" sz="2400" kern="0" spc="-150" dirty="0">
                  <a:solidFill>
                    <a:srgbClr val="000000"/>
                  </a:solidFill>
                  <a:latin typeface="+mn-ea"/>
                </a:rPr>
                <a:t>. </a:t>
              </a:r>
              <a:endParaRPr lang="ko-KR" altLang="en-US" sz="2400" kern="0" spc="-150" dirty="0">
                <a:solidFill>
                  <a:srgbClr val="000000"/>
                </a:solidFill>
                <a:latin typeface="+mn-ea"/>
              </a:endParaRPr>
            </a:p>
          </p:txBody>
        </p:sp>
      </p:grpSp>
      <p:pic>
        <p:nvPicPr>
          <p:cNvPr id="5122" name="Picture 2" descr="E:\2023 이든에듀\흡연예방 활동지 ppt\20230418_1246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4" y="3294110"/>
            <a:ext cx="3741964" cy="258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타원 17"/>
          <p:cNvSpPr/>
          <p:nvPr/>
        </p:nvSpPr>
        <p:spPr>
          <a:xfrm>
            <a:off x="4139952" y="2708920"/>
            <a:ext cx="95279" cy="9527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0" name="타원 19"/>
          <p:cNvSpPr/>
          <p:nvPr/>
        </p:nvSpPr>
        <p:spPr>
          <a:xfrm>
            <a:off x="4139952" y="4293096"/>
            <a:ext cx="95279" cy="9527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486544" y="2319672"/>
            <a:ext cx="30518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000" b="1" kern="0" spc="-150" dirty="0" smtClean="0">
                <a:solidFill>
                  <a:schemeClr val="bg1"/>
                </a:solidFill>
                <a:latin typeface="+mn-ea"/>
              </a:rPr>
              <a:t>니  코  틴</a:t>
            </a:r>
            <a:endParaRPr lang="ko-KR" altLang="en-US" sz="5000" dirty="0"/>
          </a:p>
        </p:txBody>
      </p:sp>
      <p:sp>
        <p:nvSpPr>
          <p:cNvPr id="21" name="직사각형 20"/>
          <p:cNvSpPr/>
          <p:nvPr/>
        </p:nvSpPr>
        <p:spPr>
          <a:xfrm>
            <a:off x="4485772" y="3249061"/>
            <a:ext cx="85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kern="0" spc="-150" dirty="0">
                <a:solidFill>
                  <a:schemeClr val="bg1"/>
                </a:solidFill>
                <a:latin typeface="+mn-ea"/>
              </a:rPr>
              <a:t>중독</a:t>
            </a:r>
            <a:r>
              <a:rPr lang="en-US" altLang="ko-KR" sz="2400" kern="0" spc="-150" dirty="0">
                <a:solidFill>
                  <a:srgbClr val="000000"/>
                </a:solidFill>
                <a:latin typeface="+mn-ea"/>
              </a:rPr>
              <a:t> </a:t>
            </a:r>
            <a:endParaRPr lang="ko-KR" altLang="en-US" sz="2400" dirty="0"/>
          </a:p>
        </p:txBody>
      </p:sp>
      <p:sp>
        <p:nvSpPr>
          <p:cNvPr id="29" name="직사각형 28"/>
          <p:cNvSpPr/>
          <p:nvPr/>
        </p:nvSpPr>
        <p:spPr>
          <a:xfrm>
            <a:off x="4891474" y="3700497"/>
            <a:ext cx="85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kern="0" spc="-150" dirty="0">
                <a:solidFill>
                  <a:schemeClr val="bg1"/>
                </a:solidFill>
                <a:latin typeface="+mn-ea"/>
              </a:rPr>
              <a:t>중독</a:t>
            </a:r>
            <a:r>
              <a:rPr lang="en-US" altLang="ko-KR" sz="2400" kern="0" spc="-150" dirty="0">
                <a:solidFill>
                  <a:srgbClr val="000000"/>
                </a:solidFill>
                <a:latin typeface="+mn-ea"/>
              </a:rPr>
              <a:t> </a:t>
            </a:r>
            <a:endParaRPr lang="ko-KR" altLang="en-US" sz="2400" dirty="0"/>
          </a:p>
        </p:txBody>
      </p:sp>
      <p:sp>
        <p:nvSpPr>
          <p:cNvPr id="30" name="직사각형 29"/>
          <p:cNvSpPr/>
          <p:nvPr/>
        </p:nvSpPr>
        <p:spPr>
          <a:xfrm>
            <a:off x="5043874" y="3852897"/>
            <a:ext cx="85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kern="0" spc="-150" dirty="0">
                <a:solidFill>
                  <a:schemeClr val="bg1"/>
                </a:solidFill>
                <a:latin typeface="+mn-ea"/>
              </a:rPr>
              <a:t>중독</a:t>
            </a:r>
            <a:r>
              <a:rPr lang="en-US" altLang="ko-KR" sz="2400" kern="0" spc="-150" dirty="0">
                <a:solidFill>
                  <a:srgbClr val="000000"/>
                </a:solidFill>
                <a:latin typeface="+mn-ea"/>
              </a:rPr>
              <a:t>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9601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2023 이든에듀\흡연예방 활동지 ppt\20230418_124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2102"/>
            <a:ext cx="4351631" cy="301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1187624" y="692696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440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fontAlgn="base" latinLnBrk="0">
              <a:lnSpc>
                <a:spcPct val="160000"/>
              </a:lnSpc>
            </a:pPr>
            <a:r>
              <a:rPr lang="ko-KR" altLang="en-US" sz="4000" b="1" kern="0" dirty="0">
                <a:solidFill>
                  <a:srgbClr val="000000"/>
                </a:solidFill>
                <a:latin typeface="+mj-ea"/>
                <a:ea typeface="+mj-ea"/>
              </a:rPr>
              <a:t>담배 속 유해물질을 알아보자</a:t>
            </a:r>
            <a:r>
              <a:rPr lang="en-US" altLang="ko-KR" sz="4000" b="1" kern="0" dirty="0">
                <a:solidFill>
                  <a:srgbClr val="000000"/>
                </a:solidFill>
                <a:latin typeface="+mj-ea"/>
                <a:ea typeface="+mj-ea"/>
              </a:rPr>
              <a:t>! </a:t>
            </a:r>
            <a:endParaRPr lang="ko-KR" altLang="en-US" sz="4000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043608" y="2275343"/>
            <a:ext cx="1954872" cy="946760"/>
            <a:chOff x="1043608" y="2275343"/>
            <a:chExt cx="1954872" cy="946760"/>
          </a:xfrm>
        </p:grpSpPr>
        <p:sp>
          <p:nvSpPr>
            <p:cNvPr id="7" name="타원 6"/>
            <p:cNvSpPr/>
            <p:nvPr/>
          </p:nvSpPr>
          <p:spPr>
            <a:xfrm>
              <a:off x="1043608" y="2275343"/>
              <a:ext cx="946760" cy="9467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2051720" y="2275343"/>
              <a:ext cx="946760" cy="9467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" name="모서리가 둥근 직사각형 31"/>
          <p:cNvSpPr/>
          <p:nvPr/>
        </p:nvSpPr>
        <p:spPr>
          <a:xfrm>
            <a:off x="6228184" y="2698092"/>
            <a:ext cx="1152128" cy="50405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4316699" y="4725144"/>
            <a:ext cx="1047389" cy="50405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290438-CD8C-15AC-618B-E003D1618351}"/>
              </a:ext>
            </a:extLst>
          </p:cNvPr>
          <p:cNvSpPr txBox="1"/>
          <p:nvPr/>
        </p:nvSpPr>
        <p:spPr>
          <a:xfrm>
            <a:off x="3851920" y="2614260"/>
            <a:ext cx="5184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ko-KR" altLang="en-US" sz="2400" kern="0" spc="-150" dirty="0" smtClean="0">
                <a:solidFill>
                  <a:srgbClr val="000000"/>
                </a:solidFill>
                <a:latin typeface="+mn-ea"/>
              </a:rPr>
              <a:t>    담배 연기에서                과 수분을</a:t>
            </a:r>
            <a:endParaRPr lang="en-US" altLang="ko-KR" sz="2400" kern="0" spc="-150" dirty="0" smtClean="0">
              <a:solidFill>
                <a:srgbClr val="000000"/>
              </a:solidFill>
              <a:latin typeface="+mn-ea"/>
            </a:endParaRPr>
          </a:p>
          <a:p>
            <a:pPr algn="just" fontAlgn="base">
              <a:lnSpc>
                <a:spcPct val="150000"/>
              </a:lnSpc>
            </a:pPr>
            <a:r>
              <a:rPr lang="en-US" altLang="ko-KR" sz="2400" kern="0" spc="-15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2400" kern="0" spc="-150" dirty="0" smtClean="0">
                <a:solidFill>
                  <a:srgbClr val="000000"/>
                </a:solidFill>
                <a:latin typeface="+mn-ea"/>
              </a:rPr>
              <a:t>   </a:t>
            </a:r>
            <a:r>
              <a:rPr lang="ko-KR" altLang="en-US" sz="2400" kern="0" spc="-150" dirty="0" smtClean="0">
                <a:solidFill>
                  <a:srgbClr val="000000"/>
                </a:solidFill>
                <a:latin typeface="+mn-ea"/>
              </a:rPr>
              <a:t>뺀 후 남아 있는 잔여물이에요</a:t>
            </a:r>
            <a:r>
              <a:rPr lang="en-US" altLang="ko-KR" sz="2400" kern="0" spc="-150" dirty="0">
                <a:solidFill>
                  <a:srgbClr val="000000"/>
                </a:solidFill>
                <a:latin typeface="+mn-ea"/>
              </a:rPr>
              <a:t>. </a:t>
            </a:r>
            <a:endParaRPr lang="ko-KR" altLang="en-US" sz="2400" kern="0" spc="-150" dirty="0">
              <a:solidFill>
                <a:srgbClr val="000000"/>
              </a:solidFill>
              <a:latin typeface="+mn-ea"/>
            </a:endParaRPr>
          </a:p>
          <a:p>
            <a:pPr algn="just" fontAlgn="base">
              <a:lnSpc>
                <a:spcPct val="250000"/>
              </a:lnSpc>
            </a:pPr>
            <a:r>
              <a:rPr lang="ko-KR" altLang="en-US" sz="2400" kern="0" spc="-150" dirty="0" smtClean="0">
                <a:solidFill>
                  <a:srgbClr val="000000"/>
                </a:solidFill>
                <a:latin typeface="+mn-ea"/>
              </a:rPr>
              <a:t>    암을 일으키는 물질이에요</a:t>
            </a:r>
            <a:r>
              <a:rPr lang="en-US" altLang="ko-KR" sz="2400" kern="0" spc="-150" dirty="0" smtClean="0">
                <a:solidFill>
                  <a:srgbClr val="000000"/>
                </a:solidFill>
                <a:latin typeface="+mn-ea"/>
              </a:rPr>
              <a:t>.</a:t>
            </a:r>
          </a:p>
          <a:p>
            <a:pPr algn="just" fontAlgn="base">
              <a:lnSpc>
                <a:spcPct val="150000"/>
              </a:lnSpc>
            </a:pPr>
            <a:r>
              <a:rPr lang="ko-KR" altLang="en-US" sz="2400" kern="0" spc="-150" dirty="0" smtClean="0">
                <a:solidFill>
                  <a:srgbClr val="000000"/>
                </a:solidFill>
                <a:latin typeface="+mn-ea"/>
              </a:rPr>
              <a:t>                 </a:t>
            </a:r>
            <a:r>
              <a:rPr lang="ko-KR" altLang="en-US" sz="2400" kern="0" spc="-150" dirty="0" err="1" smtClean="0">
                <a:solidFill>
                  <a:srgbClr val="000000"/>
                </a:solidFill>
                <a:latin typeface="+mn-ea"/>
              </a:rPr>
              <a:t>를</a:t>
            </a:r>
            <a:r>
              <a:rPr lang="ko-KR" altLang="en-US" sz="2400" kern="0" spc="-150" dirty="0" smtClean="0">
                <a:solidFill>
                  <a:srgbClr val="000000"/>
                </a:solidFill>
                <a:latin typeface="+mn-ea"/>
              </a:rPr>
              <a:t> 노랗게 만들어요</a:t>
            </a:r>
            <a:r>
              <a:rPr lang="en-US" altLang="ko-KR" sz="2400" kern="0" spc="-150" dirty="0" smtClean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2400" kern="0" spc="-15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4139952" y="2901673"/>
            <a:ext cx="95279" cy="9527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5" name="타원 14"/>
          <p:cNvSpPr/>
          <p:nvPr/>
        </p:nvSpPr>
        <p:spPr>
          <a:xfrm>
            <a:off x="4139952" y="4293096"/>
            <a:ext cx="95279" cy="9527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094743" y="2317836"/>
            <a:ext cx="184217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000" b="1" kern="0" spc="-150" dirty="0" smtClean="0">
                <a:solidFill>
                  <a:schemeClr val="bg1"/>
                </a:solidFill>
                <a:latin typeface="+mn-ea"/>
              </a:rPr>
              <a:t>타  르</a:t>
            </a:r>
            <a:endParaRPr lang="ko-KR" altLang="en-US" sz="5000" dirty="0"/>
          </a:p>
        </p:txBody>
      </p:sp>
      <p:sp>
        <p:nvSpPr>
          <p:cNvPr id="4" name="직사각형 3"/>
          <p:cNvSpPr/>
          <p:nvPr/>
        </p:nvSpPr>
        <p:spPr>
          <a:xfrm>
            <a:off x="6279104" y="2718479"/>
            <a:ext cx="1050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kern="0" spc="-150" dirty="0" smtClean="0">
                <a:solidFill>
                  <a:schemeClr val="bg1"/>
                </a:solidFill>
                <a:latin typeface="+mn-ea"/>
              </a:rPr>
              <a:t>니코틴</a:t>
            </a:r>
            <a:endParaRPr lang="ko-KR" altLang="en-US" sz="2400" dirty="0"/>
          </a:p>
        </p:txBody>
      </p:sp>
      <p:sp>
        <p:nvSpPr>
          <p:cNvPr id="20" name="직사각형 19"/>
          <p:cNvSpPr/>
          <p:nvPr/>
        </p:nvSpPr>
        <p:spPr>
          <a:xfrm>
            <a:off x="4459519" y="4746339"/>
            <a:ext cx="761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kern="0" spc="-150" dirty="0">
                <a:solidFill>
                  <a:schemeClr val="bg1"/>
                </a:solidFill>
                <a:latin typeface="+mn-ea"/>
              </a:rPr>
              <a:t>치아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9570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2023 이든에듀\흡연예방 활동지 ppt\20230418_1246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31" y="4055358"/>
            <a:ext cx="3336573" cy="246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1187624" y="692696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440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fontAlgn="base" latinLnBrk="0">
              <a:lnSpc>
                <a:spcPct val="160000"/>
              </a:lnSpc>
            </a:pPr>
            <a:r>
              <a:rPr lang="ko-KR" altLang="en-US" sz="4000" b="1" kern="0" dirty="0">
                <a:solidFill>
                  <a:srgbClr val="000000"/>
                </a:solidFill>
                <a:latin typeface="+mj-ea"/>
                <a:ea typeface="+mj-ea"/>
              </a:rPr>
              <a:t>담배 속 유해물질을 알아보자</a:t>
            </a:r>
            <a:r>
              <a:rPr lang="en-US" altLang="ko-KR" sz="4000" b="1" kern="0" dirty="0">
                <a:solidFill>
                  <a:srgbClr val="000000"/>
                </a:solidFill>
                <a:latin typeface="+mj-ea"/>
                <a:ea typeface="+mj-ea"/>
              </a:rPr>
              <a:t>! </a:t>
            </a:r>
            <a:endParaRPr lang="ko-KR" altLang="en-US" sz="4000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1043608" y="3042893"/>
            <a:ext cx="946760" cy="9467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2051720" y="3042893"/>
            <a:ext cx="946760" cy="9467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6516216" y="4653136"/>
            <a:ext cx="1047389" cy="50405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290438-CD8C-15AC-618B-E003D1618351}"/>
              </a:ext>
            </a:extLst>
          </p:cNvPr>
          <p:cNvSpPr txBox="1"/>
          <p:nvPr/>
        </p:nvSpPr>
        <p:spPr>
          <a:xfrm>
            <a:off x="3851920" y="2614260"/>
            <a:ext cx="51845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ko-KR" altLang="en-US" sz="2400" kern="0" spc="-150" dirty="0" smtClean="0">
                <a:solidFill>
                  <a:srgbClr val="000000"/>
                </a:solidFill>
                <a:latin typeface="+mn-ea"/>
              </a:rPr>
              <a:t>    불이 났을 때 이 물질이 </a:t>
            </a:r>
            <a:r>
              <a:rPr lang="ko-KR" altLang="en-US" sz="2400" kern="0" spc="-150" dirty="0" err="1" smtClean="0">
                <a:solidFill>
                  <a:srgbClr val="000000"/>
                </a:solidFill>
                <a:latin typeface="+mn-ea"/>
              </a:rPr>
              <a:t>몸속으로</a:t>
            </a:r>
            <a:r>
              <a:rPr lang="ko-KR" altLang="en-US" sz="2400" kern="0" spc="-150" dirty="0" smtClean="0">
                <a:solidFill>
                  <a:srgbClr val="000000"/>
                </a:solidFill>
                <a:latin typeface="+mn-ea"/>
              </a:rPr>
              <a:t> </a:t>
            </a:r>
            <a:endParaRPr lang="en-US" altLang="ko-KR" sz="2400" kern="0" spc="-150" dirty="0" smtClean="0">
              <a:solidFill>
                <a:srgbClr val="000000"/>
              </a:solidFill>
              <a:latin typeface="+mn-ea"/>
            </a:endParaRPr>
          </a:p>
          <a:p>
            <a:pPr algn="just" fontAlgn="base">
              <a:lnSpc>
                <a:spcPct val="150000"/>
              </a:lnSpc>
            </a:pPr>
            <a:r>
              <a:rPr lang="en-US" altLang="ko-KR" sz="2400" kern="0" spc="-15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2400" kern="0" spc="-150" dirty="0" smtClean="0">
                <a:solidFill>
                  <a:srgbClr val="000000"/>
                </a:solidFill>
                <a:latin typeface="+mn-ea"/>
              </a:rPr>
              <a:t>   </a:t>
            </a:r>
            <a:r>
              <a:rPr lang="ko-KR" altLang="en-US" sz="2400" kern="0" spc="-150" dirty="0" smtClean="0">
                <a:solidFill>
                  <a:srgbClr val="000000"/>
                </a:solidFill>
                <a:latin typeface="+mn-ea"/>
              </a:rPr>
              <a:t>들어오는 것을 막기 위해 </a:t>
            </a:r>
            <a:endParaRPr lang="en-US" altLang="ko-KR" sz="2400" kern="0" spc="-150" dirty="0" smtClean="0">
              <a:solidFill>
                <a:srgbClr val="000000"/>
              </a:solidFill>
              <a:latin typeface="+mn-ea"/>
            </a:endParaRPr>
          </a:p>
          <a:p>
            <a:pPr algn="just" fontAlgn="base">
              <a:lnSpc>
                <a:spcPct val="150000"/>
              </a:lnSpc>
            </a:pPr>
            <a:r>
              <a:rPr lang="en-US" altLang="ko-KR" sz="2400" kern="0" spc="-15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2400" kern="0" spc="-150" dirty="0" smtClean="0">
                <a:solidFill>
                  <a:srgbClr val="000000"/>
                </a:solidFill>
                <a:latin typeface="+mn-ea"/>
              </a:rPr>
              <a:t>   </a:t>
            </a:r>
            <a:r>
              <a:rPr lang="ko-KR" altLang="en-US" sz="2400" kern="0" spc="-150" dirty="0" smtClean="0">
                <a:solidFill>
                  <a:srgbClr val="000000"/>
                </a:solidFill>
                <a:latin typeface="+mn-ea"/>
              </a:rPr>
              <a:t>물수건으로 코와 입을 막아요</a:t>
            </a:r>
            <a:r>
              <a:rPr lang="en-US" altLang="ko-KR" sz="2400" kern="0" spc="-150" dirty="0" smtClean="0">
                <a:solidFill>
                  <a:srgbClr val="000000"/>
                </a:solidFill>
                <a:latin typeface="+mn-ea"/>
              </a:rPr>
              <a:t>. </a:t>
            </a:r>
            <a:endParaRPr lang="ko-KR" altLang="en-US" sz="2400" kern="0" spc="-150" dirty="0">
              <a:solidFill>
                <a:srgbClr val="000000"/>
              </a:solidFill>
              <a:latin typeface="+mn-ea"/>
            </a:endParaRPr>
          </a:p>
          <a:p>
            <a:pPr algn="just" fontAlgn="base">
              <a:lnSpc>
                <a:spcPct val="250000"/>
              </a:lnSpc>
            </a:pPr>
            <a:r>
              <a:rPr lang="ko-KR" altLang="en-US" sz="2400" kern="0" spc="-150" dirty="0" smtClean="0">
                <a:solidFill>
                  <a:srgbClr val="000000"/>
                </a:solidFill>
                <a:latin typeface="+mn-ea"/>
              </a:rPr>
              <a:t>    </a:t>
            </a:r>
            <a:r>
              <a:rPr lang="ko-KR" altLang="en-US" sz="2400" kern="0" spc="-150" dirty="0" err="1" smtClean="0">
                <a:solidFill>
                  <a:srgbClr val="000000"/>
                </a:solidFill>
                <a:latin typeface="+mn-ea"/>
              </a:rPr>
              <a:t>몸속에</a:t>
            </a:r>
            <a:r>
              <a:rPr lang="ko-KR" altLang="en-US" sz="2400" kern="0" spc="-150" dirty="0" smtClean="0">
                <a:solidFill>
                  <a:srgbClr val="000000"/>
                </a:solidFill>
                <a:latin typeface="+mn-ea"/>
              </a:rPr>
              <a:t> 들어오면              가 매우</a:t>
            </a:r>
            <a:endParaRPr lang="en-US" altLang="ko-KR" sz="2400" kern="0" spc="-150" dirty="0" smtClean="0">
              <a:solidFill>
                <a:srgbClr val="000000"/>
              </a:solidFill>
              <a:latin typeface="+mn-ea"/>
            </a:endParaRPr>
          </a:p>
          <a:p>
            <a:pPr algn="just" fontAlgn="base"/>
            <a:r>
              <a:rPr lang="en-US" altLang="ko-KR" sz="2400" kern="0" spc="-150" dirty="0" smtClean="0">
                <a:solidFill>
                  <a:srgbClr val="000000"/>
                </a:solidFill>
                <a:latin typeface="+mn-ea"/>
              </a:rPr>
              <a:t>   </a:t>
            </a:r>
            <a:r>
              <a:rPr lang="ko-KR" altLang="en-US" sz="2400" kern="0" spc="-150" dirty="0" smtClean="0">
                <a:solidFill>
                  <a:srgbClr val="000000"/>
                </a:solidFill>
                <a:latin typeface="+mn-ea"/>
              </a:rPr>
              <a:t> 부족해져요</a:t>
            </a:r>
            <a:r>
              <a:rPr lang="en-US" altLang="ko-KR" sz="2400" kern="0" spc="-150" dirty="0" smtClean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2400" kern="0" spc="-150" dirty="0">
              <a:solidFill>
                <a:srgbClr val="000000"/>
              </a:solidFill>
              <a:latin typeface="+mn-ea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539552" y="2245710"/>
            <a:ext cx="2973640" cy="946760"/>
            <a:chOff x="4932040" y="2005660"/>
            <a:chExt cx="2973640" cy="946760"/>
          </a:xfrm>
        </p:grpSpPr>
        <p:sp>
          <p:nvSpPr>
            <p:cNvPr id="26" name="타원 25"/>
            <p:cNvSpPr/>
            <p:nvPr/>
          </p:nvSpPr>
          <p:spPr>
            <a:xfrm>
              <a:off x="4932040" y="2005660"/>
              <a:ext cx="946760" cy="9467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5940152" y="2005660"/>
              <a:ext cx="946760" cy="9467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6958920" y="2005660"/>
              <a:ext cx="946760" cy="9467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" name="타원 27"/>
          <p:cNvSpPr/>
          <p:nvPr/>
        </p:nvSpPr>
        <p:spPr>
          <a:xfrm>
            <a:off x="4139952" y="2901673"/>
            <a:ext cx="95279" cy="9527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9" name="타원 28"/>
          <p:cNvSpPr/>
          <p:nvPr/>
        </p:nvSpPr>
        <p:spPr>
          <a:xfrm>
            <a:off x="4139952" y="4845889"/>
            <a:ext cx="95279" cy="9527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582188" y="2298807"/>
            <a:ext cx="287771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5000" b="1" kern="0" spc="-150" dirty="0" smtClean="0">
                <a:solidFill>
                  <a:schemeClr val="bg1"/>
                </a:solidFill>
                <a:latin typeface="+mn-ea"/>
              </a:rPr>
              <a:t>일  산  화</a:t>
            </a:r>
            <a:endParaRPr lang="en-US" altLang="ko-KR" sz="5000" b="1" kern="0" spc="-15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ko-KR" altLang="en-US" sz="5000" b="1" kern="0" spc="-150" dirty="0" smtClean="0">
                <a:solidFill>
                  <a:schemeClr val="bg1"/>
                </a:solidFill>
                <a:latin typeface="+mn-ea"/>
              </a:rPr>
              <a:t>탄  소</a:t>
            </a:r>
            <a:endParaRPr lang="ko-KR" altLang="en-US" sz="5000" dirty="0"/>
          </a:p>
        </p:txBody>
      </p:sp>
      <p:sp>
        <p:nvSpPr>
          <p:cNvPr id="32" name="직사각형 31"/>
          <p:cNvSpPr/>
          <p:nvPr/>
        </p:nvSpPr>
        <p:spPr>
          <a:xfrm>
            <a:off x="6659036" y="4674331"/>
            <a:ext cx="761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kern="0" spc="-150" dirty="0">
                <a:solidFill>
                  <a:schemeClr val="bg1"/>
                </a:solidFill>
                <a:latin typeface="+mn-ea"/>
              </a:rPr>
              <a:t>산소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275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E:\2023 이든에듀\흡연예방 활동지 ppt\20230419_081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325" y="4941167"/>
            <a:ext cx="871819" cy="82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내용 개체 틀 2"/>
          <p:cNvSpPr txBox="1">
            <a:spLocks/>
          </p:cNvSpPr>
          <p:nvPr/>
        </p:nvSpPr>
        <p:spPr>
          <a:xfrm>
            <a:off x="827584" y="692696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440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fontAlgn="base" latinLnBrk="0">
              <a:lnSpc>
                <a:spcPct val="160000"/>
              </a:lnSpc>
            </a:pPr>
            <a:r>
              <a:rPr lang="ko-KR" altLang="en-US" sz="4000" b="1" kern="0" spc="-300" dirty="0" smtClean="0">
                <a:solidFill>
                  <a:srgbClr val="000000"/>
                </a:solidFill>
                <a:latin typeface="+mj-ea"/>
                <a:ea typeface="+mj-ea"/>
              </a:rPr>
              <a:t>흡연</a:t>
            </a:r>
            <a:r>
              <a:rPr lang="en-US" altLang="ko-KR" sz="4000" b="1" kern="0" spc="-300" dirty="0" smtClean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4000" b="1" kern="0" spc="-300" dirty="0" smtClean="0">
                <a:solidFill>
                  <a:srgbClr val="000000"/>
                </a:solidFill>
                <a:latin typeface="+mj-ea"/>
                <a:ea typeface="+mj-ea"/>
              </a:rPr>
              <a:t>우리 몸에 어떤 변화를 줄까</a:t>
            </a:r>
            <a:r>
              <a:rPr lang="en-US" altLang="ko-KR" sz="4000" b="1" kern="0" spc="-300" dirty="0" smtClean="0">
                <a:solidFill>
                  <a:srgbClr val="000000"/>
                </a:solidFill>
                <a:latin typeface="+mj-ea"/>
                <a:ea typeface="+mj-ea"/>
              </a:rPr>
              <a:t>?</a:t>
            </a:r>
            <a:endParaRPr lang="ko-KR" altLang="en-US" sz="4000" b="1" kern="0" spc="-3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95536" y="2689756"/>
            <a:ext cx="280831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868144" y="2797478"/>
            <a:ext cx="3744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ko-KR" sz="140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주름이 많아지고 피부가 처진다</a:t>
            </a:r>
            <a:r>
              <a:rPr lang="en-US" altLang="ko-KR" sz="140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endParaRPr lang="en-US" altLang="ko-KR" sz="1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788024" y="2903727"/>
            <a:ext cx="95279" cy="9527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3" name="직사각형 32"/>
          <p:cNvSpPr/>
          <p:nvPr/>
        </p:nvSpPr>
        <p:spPr>
          <a:xfrm>
            <a:off x="395536" y="2705145"/>
            <a:ext cx="28083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1300" b="1" kern="0" dirty="0">
                <a:solidFill>
                  <a:srgbClr val="000000"/>
                </a:solidFill>
                <a:ea typeface="굴림" panose="020B0600000101010101" pitchFamily="50" charset="-127"/>
              </a:rPr>
              <a:t>일산화탄소로 인해 뇌에 </a:t>
            </a:r>
            <a:endParaRPr lang="en-US" altLang="ko-KR" sz="1300" b="1" kern="0" dirty="0" smtClean="0">
              <a:solidFill>
                <a:srgbClr val="000000"/>
              </a:solidFill>
              <a:ea typeface="굴림" panose="020B0600000101010101" pitchFamily="50" charset="-127"/>
            </a:endParaRPr>
          </a:p>
          <a:p>
            <a:pPr algn="ctr" fontAlgn="base"/>
            <a:r>
              <a:rPr lang="ko-KR" altLang="en-US" sz="1300" b="1" kern="0" dirty="0" smtClean="0">
                <a:solidFill>
                  <a:srgbClr val="000000"/>
                </a:solidFill>
                <a:ea typeface="굴림" panose="020B0600000101010101" pitchFamily="50" charset="-127"/>
              </a:rPr>
              <a:t>산소가 </a:t>
            </a:r>
            <a:r>
              <a:rPr lang="ko-KR" altLang="en-US" sz="1300" b="1" kern="0" dirty="0">
                <a:solidFill>
                  <a:srgbClr val="000000"/>
                </a:solidFill>
                <a:ea typeface="굴림" panose="020B0600000101010101" pitchFamily="50" charset="-127"/>
              </a:rPr>
              <a:t>잘 공급되지 않는다</a:t>
            </a:r>
            <a:r>
              <a:rPr lang="en-US" altLang="ko-KR" sz="1300" b="1" kern="0" dirty="0">
                <a:solidFill>
                  <a:srgbClr val="000000"/>
                </a:solidFill>
                <a:latin typeface="굴림" panose="020B0600000101010101" pitchFamily="50" charset="-127"/>
              </a:rPr>
              <a:t>. </a:t>
            </a:r>
            <a:endParaRPr lang="ko-KR" altLang="en-US" sz="1300" b="1" kern="0" dirty="0">
              <a:solidFill>
                <a:srgbClr val="000000"/>
              </a:solidFill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3468609" y="2903727"/>
            <a:ext cx="95279" cy="9527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5" name="직사각형 54"/>
          <p:cNvSpPr/>
          <p:nvPr/>
        </p:nvSpPr>
        <p:spPr>
          <a:xfrm>
            <a:off x="395536" y="3499846"/>
            <a:ext cx="280831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5868144" y="3499846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40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뼈가 성장하는 것을 방해하여 </a:t>
            </a:r>
            <a:endParaRPr lang="en-US" altLang="ko-KR" sz="140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40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키가 잘 크지 않는다</a:t>
            </a:r>
            <a:r>
              <a:rPr lang="en-US" altLang="ko-KR" sz="140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en-US" altLang="ko-KR" sz="1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4788024" y="3713817"/>
            <a:ext cx="95279" cy="9527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36" name="직사각형 35"/>
          <p:cNvSpPr/>
          <p:nvPr/>
        </p:nvSpPr>
        <p:spPr>
          <a:xfrm>
            <a:off x="395536" y="3615262"/>
            <a:ext cx="280831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1300" b="1" kern="0" dirty="0">
                <a:solidFill>
                  <a:srgbClr val="000000"/>
                </a:solidFill>
                <a:ea typeface="굴림" panose="020B0600000101010101" pitchFamily="50" charset="-127"/>
              </a:rPr>
              <a:t>담배의 유해물질이 폐에 흡수된다</a:t>
            </a:r>
            <a:r>
              <a:rPr lang="en-US" altLang="ko-KR" sz="1300" b="1" kern="0" dirty="0">
                <a:solidFill>
                  <a:srgbClr val="000000"/>
                </a:solidFill>
                <a:ea typeface="굴림" panose="020B0600000101010101" pitchFamily="50" charset="-127"/>
              </a:rPr>
              <a:t>.</a:t>
            </a:r>
            <a:endParaRPr lang="ko-KR" altLang="en-US" sz="1300" b="1" kern="0" dirty="0">
              <a:solidFill>
                <a:srgbClr val="000000"/>
              </a:solidFill>
            </a:endParaRPr>
          </a:p>
        </p:txBody>
      </p:sp>
      <p:sp>
        <p:nvSpPr>
          <p:cNvPr id="37" name="타원 36"/>
          <p:cNvSpPr/>
          <p:nvPr/>
        </p:nvSpPr>
        <p:spPr>
          <a:xfrm>
            <a:off x="3468609" y="3713817"/>
            <a:ext cx="95279" cy="9527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56" name="직사각형 55"/>
          <p:cNvSpPr/>
          <p:nvPr/>
        </p:nvSpPr>
        <p:spPr>
          <a:xfrm>
            <a:off x="395536" y="4309936"/>
            <a:ext cx="280831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868144" y="4309936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40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기억력과 집중력이 떨어져 공부나 </a:t>
            </a:r>
            <a:endParaRPr lang="en-US" altLang="ko-KR" sz="1400" dirty="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40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일을 </a:t>
            </a:r>
            <a:r>
              <a:rPr lang="ko-KR" altLang="en-US" sz="140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할 때 어려움을 느낀다</a:t>
            </a:r>
            <a:r>
              <a:rPr lang="en-US" altLang="ko-KR" sz="140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en-US" altLang="ko-KR" sz="1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4788024" y="4523907"/>
            <a:ext cx="95279" cy="9527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  </a:t>
            </a:r>
            <a:endParaRPr lang="ko-KR" altLang="en-US" dirty="0"/>
          </a:p>
        </p:txBody>
      </p:sp>
      <p:sp>
        <p:nvSpPr>
          <p:cNvPr id="39" name="직사각형 38"/>
          <p:cNvSpPr/>
          <p:nvPr/>
        </p:nvSpPr>
        <p:spPr>
          <a:xfrm>
            <a:off x="395536" y="4325325"/>
            <a:ext cx="28083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1300" b="1" kern="0" dirty="0">
                <a:solidFill>
                  <a:srgbClr val="000000"/>
                </a:solidFill>
                <a:ea typeface="굴림" panose="020B0600000101010101" pitchFamily="50" charset="-127"/>
              </a:rPr>
              <a:t>니코틴이 혈관을 좁게 만들어 </a:t>
            </a:r>
            <a:endParaRPr lang="en-US" altLang="ko-KR" sz="1300" b="1" kern="0" dirty="0" smtClean="0">
              <a:solidFill>
                <a:srgbClr val="000000"/>
              </a:solidFill>
              <a:ea typeface="굴림" panose="020B0600000101010101" pitchFamily="50" charset="-127"/>
            </a:endParaRPr>
          </a:p>
          <a:p>
            <a:pPr algn="ctr" fontAlgn="base"/>
            <a:r>
              <a:rPr lang="ko-KR" altLang="en-US" sz="1300" b="1" kern="0" dirty="0" smtClean="0">
                <a:solidFill>
                  <a:srgbClr val="000000"/>
                </a:solidFill>
                <a:ea typeface="굴림" panose="020B0600000101010101" pitchFamily="50" charset="-127"/>
              </a:rPr>
              <a:t>칼슘의 </a:t>
            </a:r>
            <a:r>
              <a:rPr lang="ko-KR" altLang="en-US" sz="1300" b="1" kern="0" dirty="0">
                <a:solidFill>
                  <a:srgbClr val="000000"/>
                </a:solidFill>
                <a:ea typeface="굴림" panose="020B0600000101010101" pitchFamily="50" charset="-127"/>
              </a:rPr>
              <a:t>흡수를 방해한다</a:t>
            </a:r>
            <a:r>
              <a:rPr lang="en-US" altLang="ko-KR" sz="1300" b="1" kern="0" dirty="0">
                <a:solidFill>
                  <a:srgbClr val="000000"/>
                </a:solidFill>
                <a:ea typeface="굴림" panose="020B0600000101010101" pitchFamily="50" charset="-127"/>
              </a:rPr>
              <a:t>.</a:t>
            </a:r>
            <a:endParaRPr lang="ko-KR" altLang="en-US" sz="1300" b="1" kern="0" dirty="0">
              <a:solidFill>
                <a:srgbClr val="000000"/>
              </a:solidFill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3468609" y="4523907"/>
            <a:ext cx="95279" cy="9527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  </a:t>
            </a:r>
            <a:endParaRPr lang="ko-KR" altLang="en-US" dirty="0"/>
          </a:p>
        </p:txBody>
      </p:sp>
      <p:sp>
        <p:nvSpPr>
          <p:cNvPr id="57" name="직사각형 56"/>
          <p:cNvSpPr/>
          <p:nvPr/>
        </p:nvSpPr>
        <p:spPr>
          <a:xfrm>
            <a:off x="395536" y="5120026"/>
            <a:ext cx="280831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868144" y="5120026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40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치아가 누렇게 변하고</a:t>
            </a:r>
            <a:r>
              <a:rPr lang="en-US" altLang="ko-KR" sz="140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endParaRPr lang="en-US" altLang="ko-KR" sz="1400" dirty="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40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입안에 </a:t>
            </a:r>
            <a:r>
              <a:rPr lang="ko-KR" altLang="en-US" sz="140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암이 발생할 수 있다</a:t>
            </a:r>
            <a:r>
              <a:rPr lang="en-US" altLang="ko-KR" sz="140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en-US" altLang="ko-KR" sz="1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4788024" y="5333997"/>
            <a:ext cx="95279" cy="9527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  </a:t>
            </a:r>
            <a:endParaRPr lang="ko-KR" altLang="en-US" dirty="0"/>
          </a:p>
        </p:txBody>
      </p:sp>
      <p:sp>
        <p:nvSpPr>
          <p:cNvPr id="42" name="직사각형 41"/>
          <p:cNvSpPr/>
          <p:nvPr/>
        </p:nvSpPr>
        <p:spPr>
          <a:xfrm>
            <a:off x="395536" y="5135415"/>
            <a:ext cx="28083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1300" b="1" kern="0" dirty="0">
                <a:solidFill>
                  <a:srgbClr val="000000"/>
                </a:solidFill>
                <a:ea typeface="굴림" panose="020B0600000101010101" pitchFamily="50" charset="-127"/>
              </a:rPr>
              <a:t>담배의 유해물질이 피부 탄력을 </a:t>
            </a:r>
            <a:endParaRPr lang="en-US" altLang="ko-KR" sz="1300" b="1" kern="0" dirty="0" smtClean="0">
              <a:solidFill>
                <a:srgbClr val="000000"/>
              </a:solidFill>
              <a:ea typeface="굴림" panose="020B0600000101010101" pitchFamily="50" charset="-127"/>
            </a:endParaRPr>
          </a:p>
          <a:p>
            <a:pPr algn="ctr" fontAlgn="base"/>
            <a:r>
              <a:rPr lang="ko-KR" altLang="en-US" sz="1300" b="1" kern="0" dirty="0" smtClean="0">
                <a:solidFill>
                  <a:srgbClr val="000000"/>
                </a:solidFill>
                <a:ea typeface="굴림" panose="020B0600000101010101" pitchFamily="50" charset="-127"/>
              </a:rPr>
              <a:t>유지해주는 </a:t>
            </a:r>
            <a:r>
              <a:rPr lang="ko-KR" altLang="en-US" sz="1300" b="1" kern="0" dirty="0">
                <a:solidFill>
                  <a:srgbClr val="000000"/>
                </a:solidFill>
                <a:ea typeface="굴림" panose="020B0600000101010101" pitchFamily="50" charset="-127"/>
              </a:rPr>
              <a:t>콜라겐 형성을 방해한다</a:t>
            </a:r>
            <a:r>
              <a:rPr lang="en-US" altLang="ko-KR" sz="1300" b="1" kern="0" dirty="0">
                <a:solidFill>
                  <a:srgbClr val="000000"/>
                </a:solidFill>
                <a:ea typeface="굴림" panose="020B0600000101010101" pitchFamily="50" charset="-127"/>
              </a:rPr>
              <a:t>.</a:t>
            </a:r>
            <a:endParaRPr lang="ko-KR" altLang="en-US" sz="1300" b="1" kern="0" dirty="0">
              <a:solidFill>
                <a:srgbClr val="000000"/>
              </a:solidFill>
            </a:endParaRPr>
          </a:p>
        </p:txBody>
      </p:sp>
      <p:sp>
        <p:nvSpPr>
          <p:cNvPr id="43" name="타원 42"/>
          <p:cNvSpPr/>
          <p:nvPr/>
        </p:nvSpPr>
        <p:spPr>
          <a:xfrm>
            <a:off x="3468609" y="5333997"/>
            <a:ext cx="95279" cy="9527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  </a:t>
            </a:r>
            <a:endParaRPr lang="ko-KR" altLang="en-US" dirty="0"/>
          </a:p>
        </p:txBody>
      </p:sp>
      <p:sp>
        <p:nvSpPr>
          <p:cNvPr id="58" name="직사각형 57"/>
          <p:cNvSpPr/>
          <p:nvPr/>
        </p:nvSpPr>
        <p:spPr>
          <a:xfrm>
            <a:off x="395536" y="5930116"/>
            <a:ext cx="280831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5868144" y="5930116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40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운동할 때 쉽게 숨이 차고</a:t>
            </a:r>
            <a:r>
              <a:rPr lang="en-US" altLang="ko-KR" sz="140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endParaRPr lang="en-US" altLang="ko-KR" sz="1400" dirty="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40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폐암이 </a:t>
            </a:r>
            <a:r>
              <a:rPr lang="ko-KR" altLang="en-US" sz="140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발생할 수 있다</a:t>
            </a:r>
            <a:r>
              <a:rPr lang="en-US" altLang="ko-KR" sz="140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en-US" altLang="ko-KR" sz="1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4788024" y="6144087"/>
            <a:ext cx="95279" cy="9527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  </a:t>
            </a:r>
            <a:endParaRPr lang="ko-KR" altLang="en-US" dirty="0"/>
          </a:p>
        </p:txBody>
      </p:sp>
      <p:sp>
        <p:nvSpPr>
          <p:cNvPr id="45" name="직사각형 44"/>
          <p:cNvSpPr/>
          <p:nvPr/>
        </p:nvSpPr>
        <p:spPr>
          <a:xfrm>
            <a:off x="395536" y="6045532"/>
            <a:ext cx="280831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1300" b="1" kern="0" dirty="0">
                <a:solidFill>
                  <a:srgbClr val="000000"/>
                </a:solidFill>
                <a:ea typeface="굴림" panose="020B0600000101010101" pitchFamily="50" charset="-127"/>
              </a:rPr>
              <a:t>타르로 인해 치아에 변화가 생긴다</a:t>
            </a:r>
            <a:r>
              <a:rPr lang="en-US" altLang="ko-KR" sz="1300" b="1" kern="0" dirty="0">
                <a:solidFill>
                  <a:srgbClr val="000000"/>
                </a:solidFill>
                <a:ea typeface="굴림" panose="020B0600000101010101" pitchFamily="50" charset="-127"/>
              </a:rPr>
              <a:t>.</a:t>
            </a:r>
            <a:endParaRPr lang="ko-KR" altLang="en-US" sz="1300" b="1" kern="0" dirty="0">
              <a:solidFill>
                <a:srgbClr val="000000"/>
              </a:solidFill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3468609" y="6144087"/>
            <a:ext cx="95279" cy="9527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  </a:t>
            </a:r>
            <a:endParaRPr lang="ko-KR" altLang="en-US" dirty="0"/>
          </a:p>
        </p:txBody>
      </p:sp>
      <p:grpSp>
        <p:nvGrpSpPr>
          <p:cNvPr id="16" name="그룹 15"/>
          <p:cNvGrpSpPr/>
          <p:nvPr/>
        </p:nvGrpSpPr>
        <p:grpSpPr>
          <a:xfrm>
            <a:off x="827584" y="1916832"/>
            <a:ext cx="1800200" cy="504056"/>
            <a:chOff x="755576" y="1916832"/>
            <a:chExt cx="1800200" cy="504056"/>
          </a:xfrm>
        </p:grpSpPr>
        <p:sp>
          <p:nvSpPr>
            <p:cNvPr id="47" name="모서리가 둥근 직사각형 46"/>
            <p:cNvSpPr/>
            <p:nvPr/>
          </p:nvSpPr>
          <p:spPr>
            <a:xfrm>
              <a:off x="755576" y="1916832"/>
              <a:ext cx="1800200" cy="504056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827584" y="1948770"/>
              <a:ext cx="168035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ko-KR" altLang="en-US" sz="2000" b="1" kern="0" dirty="0" smtClean="0">
                  <a:solidFill>
                    <a:schemeClr val="bg1"/>
                  </a:solidFill>
                </a:rPr>
                <a:t>담배의 영향</a:t>
              </a:r>
              <a:endParaRPr lang="ko-KR" altLang="en-US" sz="2000" b="1" kern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그룹 50"/>
          <p:cNvGrpSpPr/>
          <p:nvPr/>
        </p:nvGrpSpPr>
        <p:grpSpPr>
          <a:xfrm>
            <a:off x="5940152" y="1916832"/>
            <a:ext cx="1800200" cy="504056"/>
            <a:chOff x="755576" y="1916832"/>
            <a:chExt cx="1800200" cy="504056"/>
          </a:xfrm>
        </p:grpSpPr>
        <p:sp>
          <p:nvSpPr>
            <p:cNvPr id="52" name="모서리가 둥근 직사각형 51"/>
            <p:cNvSpPr/>
            <p:nvPr/>
          </p:nvSpPr>
          <p:spPr>
            <a:xfrm>
              <a:off x="755576" y="1916832"/>
              <a:ext cx="1800200" cy="504056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827584" y="1948770"/>
              <a:ext cx="168035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ko-KR" altLang="en-US" sz="2000" b="1" kern="0" dirty="0" smtClean="0">
                  <a:solidFill>
                    <a:schemeClr val="bg1"/>
                  </a:solidFill>
                </a:rPr>
                <a:t>부작용</a:t>
              </a:r>
              <a:endParaRPr lang="ko-KR" altLang="en-US" sz="2000" b="1" kern="0" dirty="0">
                <a:solidFill>
                  <a:schemeClr val="bg1"/>
                </a:solidFill>
              </a:endParaRPr>
            </a:p>
          </p:txBody>
        </p:sp>
      </p:grpSp>
      <p:pic>
        <p:nvPicPr>
          <p:cNvPr id="8194" name="Picture 2" descr="E:\2023 이든에듀\흡연예방 활동지 ppt\20230419_081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718" y="5877272"/>
            <a:ext cx="74103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2023 이든에듀\흡연예방 활동지 ppt\20230419_0811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722" y="4220507"/>
            <a:ext cx="807025" cy="7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E:\2023 이든에듀\흡연예방 활동지 ppt\20230419_0811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70" y="3476551"/>
            <a:ext cx="809128" cy="67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E:\2023 이든에듀\흡연예방 활동지 ppt\20230419_0811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239" y="2623240"/>
            <a:ext cx="681991" cy="77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직선 연결선 6"/>
          <p:cNvCxnSpPr/>
          <p:nvPr/>
        </p:nvCxnSpPr>
        <p:spPr>
          <a:xfrm>
            <a:off x="3546760" y="2985053"/>
            <a:ext cx="1252042" cy="15528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>
            <a:stCxn id="3" idx="3"/>
            <a:endCxn id="43" idx="7"/>
          </p:cNvCxnSpPr>
          <p:nvPr/>
        </p:nvCxnSpPr>
        <p:spPr>
          <a:xfrm flipH="1">
            <a:off x="3549935" y="2985053"/>
            <a:ext cx="1252042" cy="2362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/>
          <p:cNvCxnSpPr>
            <a:endCxn id="28" idx="1"/>
          </p:cNvCxnSpPr>
          <p:nvPr/>
        </p:nvCxnSpPr>
        <p:spPr>
          <a:xfrm>
            <a:off x="3543585" y="3795143"/>
            <a:ext cx="1258392" cy="2362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/>
          <p:cNvCxnSpPr>
            <a:stCxn id="40" idx="7"/>
            <a:endCxn id="18" idx="3"/>
          </p:cNvCxnSpPr>
          <p:nvPr/>
        </p:nvCxnSpPr>
        <p:spPr>
          <a:xfrm flipV="1">
            <a:off x="3549935" y="3795143"/>
            <a:ext cx="1252042" cy="7427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/>
          <p:cNvCxnSpPr>
            <a:stCxn id="20" idx="3"/>
            <a:endCxn id="46" idx="7"/>
          </p:cNvCxnSpPr>
          <p:nvPr/>
        </p:nvCxnSpPr>
        <p:spPr>
          <a:xfrm flipH="1">
            <a:off x="3549935" y="5415323"/>
            <a:ext cx="1252042" cy="7427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29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2023 이든에듀\흡연예방 활동지 ppt\20230419_0854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26642"/>
            <a:ext cx="3421063" cy="176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1187624" y="692696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440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fontAlgn="base">
              <a:lnSpc>
                <a:spcPct val="160000"/>
              </a:lnSpc>
            </a:pPr>
            <a:r>
              <a:rPr lang="ko-KR" altLang="en-US" sz="4000" b="1" kern="0" spc="-300" dirty="0" smtClean="0">
                <a:solidFill>
                  <a:srgbClr val="000000"/>
                </a:solidFill>
                <a:latin typeface="+mj-ea"/>
                <a:ea typeface="+mj-ea"/>
              </a:rPr>
              <a:t>만약 나에게 이런 일이</a:t>
            </a:r>
            <a:r>
              <a:rPr lang="en-US" altLang="ko-KR" sz="4000" b="1" kern="0" spc="-300" dirty="0" smtClean="0">
                <a:solidFill>
                  <a:srgbClr val="000000"/>
                </a:solidFill>
                <a:latin typeface="+mj-ea"/>
                <a:ea typeface="+mj-ea"/>
              </a:rPr>
              <a:t>…</a:t>
            </a:r>
            <a:endParaRPr lang="ko-KR" altLang="en-US" sz="4000" b="1" kern="0" spc="-3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290438-CD8C-15AC-618B-E003D1618351}"/>
              </a:ext>
            </a:extLst>
          </p:cNvPr>
          <p:cNvSpPr txBox="1"/>
          <p:nvPr/>
        </p:nvSpPr>
        <p:spPr>
          <a:xfrm>
            <a:off x="503548" y="1700808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000" dirty="0" err="1">
                <a:latin typeface="+mn-ea"/>
              </a:rPr>
              <a:t>이든이는</a:t>
            </a:r>
            <a:r>
              <a:rPr lang="ko-KR" altLang="en-US" sz="2000" dirty="0">
                <a:latin typeface="+mn-ea"/>
              </a:rPr>
              <a:t> 가끔 인사를 하며 지내는 동네 형이 있다</a:t>
            </a:r>
            <a:r>
              <a:rPr lang="en-US" altLang="ko-KR" sz="2000" dirty="0">
                <a:latin typeface="+mn-ea"/>
              </a:rPr>
              <a:t>. </a:t>
            </a:r>
            <a:endParaRPr lang="en-US" altLang="ko-KR" sz="2000" dirty="0" smtClean="0">
              <a:latin typeface="+mn-ea"/>
            </a:endParaRPr>
          </a:p>
          <a:p>
            <a:pPr algn="ctr" fontAlgn="base"/>
            <a:r>
              <a:rPr lang="ko-KR" altLang="en-US" sz="2000" dirty="0" smtClean="0">
                <a:latin typeface="+mn-ea"/>
              </a:rPr>
              <a:t>어느 </a:t>
            </a:r>
            <a:r>
              <a:rPr lang="ko-KR" altLang="en-US" sz="2000" dirty="0">
                <a:latin typeface="+mn-ea"/>
              </a:rPr>
              <a:t>날 </a:t>
            </a:r>
            <a:r>
              <a:rPr lang="ko-KR" altLang="en-US" sz="2000" dirty="0" smtClean="0">
                <a:latin typeface="+mn-ea"/>
              </a:rPr>
              <a:t>형이 </a:t>
            </a:r>
            <a:r>
              <a:rPr lang="ko-KR" altLang="en-US" sz="2000" dirty="0" err="1">
                <a:latin typeface="+mn-ea"/>
              </a:rPr>
              <a:t>이든이에게</a:t>
            </a:r>
            <a:r>
              <a:rPr lang="ko-KR" altLang="en-US" sz="2000" dirty="0">
                <a:latin typeface="+mn-ea"/>
              </a:rPr>
              <a:t> 담배를 주며 한번 피워보라고 말하였다</a:t>
            </a:r>
            <a:r>
              <a:rPr lang="en-US" altLang="ko-KR" sz="2000" dirty="0">
                <a:latin typeface="+mn-ea"/>
              </a:rPr>
              <a:t>. </a:t>
            </a:r>
            <a:endParaRPr lang="ko-KR" altLang="en-US" sz="2000" dirty="0">
              <a:latin typeface="+mn-e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333997" y="3068960"/>
            <a:ext cx="1295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b="1" spc="-150" dirty="0" err="1" smtClean="0"/>
              <a:t>이든아</a:t>
            </a:r>
            <a:r>
              <a:rPr lang="en-US" altLang="ko-KR" sz="1400" b="1" spc="-150" dirty="0" smtClean="0"/>
              <a:t>, </a:t>
            </a:r>
            <a:r>
              <a:rPr lang="ko-KR" altLang="en-US" sz="1400" b="1" spc="-150" dirty="0" smtClean="0"/>
              <a:t>담배 </a:t>
            </a:r>
            <a:endParaRPr lang="en-US" altLang="ko-KR" sz="1400" b="1" spc="-150" dirty="0" smtClean="0"/>
          </a:p>
          <a:p>
            <a:pPr algn="ctr"/>
            <a:r>
              <a:rPr lang="ko-KR" altLang="en-US" sz="1400" b="1" spc="-150" dirty="0" smtClean="0"/>
              <a:t>한번 </a:t>
            </a:r>
            <a:r>
              <a:rPr lang="ko-KR" altLang="en-US" sz="1400" b="1" spc="-150" dirty="0" smtClean="0"/>
              <a:t>피워볼래</a:t>
            </a:r>
            <a:r>
              <a:rPr lang="en-US" altLang="ko-KR" sz="1400" b="1" spc="-150" dirty="0" smtClean="0"/>
              <a:t>?</a:t>
            </a:r>
            <a:endParaRPr lang="ko-KR" altLang="en-US" sz="1400" b="1" spc="-150" dirty="0"/>
          </a:p>
        </p:txBody>
      </p:sp>
      <p:pic>
        <p:nvPicPr>
          <p:cNvPr id="10243" name="Picture 3" descr="E:\2023 이든에듀\흡연예방 활동지 ppt\20230419_0855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25144"/>
            <a:ext cx="3444875" cy="176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직사각형 17"/>
          <p:cNvSpPr/>
          <p:nvPr/>
        </p:nvSpPr>
        <p:spPr>
          <a:xfrm>
            <a:off x="2241778" y="5157192"/>
            <a:ext cx="1580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b="1" spc="-150" dirty="0" smtClean="0"/>
              <a:t>야</a:t>
            </a:r>
            <a:r>
              <a:rPr lang="en-US" altLang="ko-KR" sz="1400" b="1" spc="-150" dirty="0" smtClean="0"/>
              <a:t>, </a:t>
            </a:r>
            <a:r>
              <a:rPr lang="ko-KR" altLang="en-US" sz="1400" b="1" spc="-150" dirty="0" smtClean="0"/>
              <a:t>형이 해보라는데</a:t>
            </a:r>
            <a:endParaRPr lang="en-US" altLang="ko-KR" sz="1400" b="1" spc="-150" dirty="0" smtClean="0"/>
          </a:p>
          <a:p>
            <a:pPr algn="ctr"/>
            <a:r>
              <a:rPr lang="ko-KR" altLang="en-US" sz="1400" b="1" spc="-150" dirty="0" smtClean="0"/>
              <a:t>이것도 못 해줘</a:t>
            </a:r>
            <a:r>
              <a:rPr lang="en-US" altLang="ko-KR" sz="1400" b="1" spc="-150" dirty="0" smtClean="0"/>
              <a:t>?</a:t>
            </a:r>
            <a:endParaRPr lang="ko-KR" altLang="en-US" sz="1400" b="1" spc="-150" dirty="0"/>
          </a:p>
        </p:txBody>
      </p:sp>
      <p:grpSp>
        <p:nvGrpSpPr>
          <p:cNvPr id="7" name="그룹 6"/>
          <p:cNvGrpSpPr/>
          <p:nvPr/>
        </p:nvGrpSpPr>
        <p:grpSpPr>
          <a:xfrm>
            <a:off x="4716016" y="2888622"/>
            <a:ext cx="3024336" cy="2268570"/>
            <a:chOff x="4975684" y="2952659"/>
            <a:chExt cx="3024336" cy="2268570"/>
          </a:xfrm>
        </p:grpSpPr>
        <p:pic>
          <p:nvPicPr>
            <p:cNvPr id="10244" name="Picture 4" descr="E:\2023 이든에듀\흡연예방 활동지 ppt\20230419_08554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684" y="2952659"/>
              <a:ext cx="3024336" cy="2268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직사각형 18"/>
            <p:cNvSpPr/>
            <p:nvPr/>
          </p:nvSpPr>
          <p:spPr>
            <a:xfrm>
              <a:off x="5623755" y="3832307"/>
              <a:ext cx="6303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400" b="1" spc="-150" dirty="0" smtClean="0"/>
                <a:t>…….…</a:t>
              </a:r>
              <a:endParaRPr lang="ko-KR" altLang="en-US" sz="1400" b="1" spc="-150" dirty="0"/>
            </a:p>
          </p:txBody>
        </p:sp>
      </p:grpSp>
      <p:sp>
        <p:nvSpPr>
          <p:cNvPr id="21" name="모서리가 둥근 직사각형 20"/>
          <p:cNvSpPr/>
          <p:nvPr/>
        </p:nvSpPr>
        <p:spPr>
          <a:xfrm>
            <a:off x="4169389" y="4509120"/>
            <a:ext cx="4608511" cy="1872208"/>
          </a:xfrm>
          <a:prstGeom prst="roundRect">
            <a:avLst/>
          </a:prstGeom>
          <a:solidFill>
            <a:srgbClr val="F1E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3995936" y="4647594"/>
            <a:ext cx="4880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>
              <a:lnSpc>
                <a:spcPct val="150000"/>
              </a:lnSpc>
            </a:pPr>
            <a:r>
              <a:rPr lang="ko-KR" altLang="en-US" sz="1600" b="1" kern="0" dirty="0" err="1" smtClean="0">
                <a:solidFill>
                  <a:srgbClr val="000000"/>
                </a:solidFill>
              </a:rPr>
              <a:t>이든이는</a:t>
            </a:r>
            <a:r>
              <a:rPr lang="ko-KR" altLang="en-US" sz="1600" b="1" kern="0" dirty="0" smtClean="0">
                <a:solidFill>
                  <a:srgbClr val="000000"/>
                </a:solidFill>
              </a:rPr>
              <a:t> 형이 무서웠다</a:t>
            </a:r>
            <a:r>
              <a:rPr lang="en-US" altLang="ko-KR" sz="1600" b="1" kern="0" dirty="0" smtClean="0">
                <a:solidFill>
                  <a:srgbClr val="000000"/>
                </a:solidFill>
              </a:rPr>
              <a:t>. </a:t>
            </a:r>
            <a:r>
              <a:rPr lang="ko-KR" altLang="en-US" sz="1600" b="1" kern="0" dirty="0" smtClean="0">
                <a:solidFill>
                  <a:srgbClr val="000000"/>
                </a:solidFill>
              </a:rPr>
              <a:t>그때 학교에서 </a:t>
            </a:r>
            <a:endParaRPr lang="en-US" altLang="ko-KR" sz="1600" b="1" kern="0" dirty="0" smtClean="0">
              <a:solidFill>
                <a:srgbClr val="000000"/>
              </a:solidFill>
            </a:endParaRPr>
          </a:p>
          <a:p>
            <a:pPr algn="ctr" fontAlgn="base" latinLnBrk="0">
              <a:lnSpc>
                <a:spcPct val="150000"/>
              </a:lnSpc>
            </a:pPr>
            <a:r>
              <a:rPr lang="ko-KR" altLang="en-US" sz="1600" b="1" kern="0" dirty="0" smtClean="0">
                <a:solidFill>
                  <a:srgbClr val="000000"/>
                </a:solidFill>
              </a:rPr>
              <a:t>배운 내용이 떠올랐다</a:t>
            </a:r>
            <a:r>
              <a:rPr lang="en-US" altLang="ko-KR" sz="1600" b="1" kern="0" dirty="0" smtClean="0">
                <a:solidFill>
                  <a:srgbClr val="000000"/>
                </a:solidFill>
              </a:rPr>
              <a:t>. </a:t>
            </a:r>
            <a:r>
              <a:rPr lang="ko-KR" altLang="en-US" sz="1600" b="1" kern="0" dirty="0" smtClean="0">
                <a:solidFill>
                  <a:srgbClr val="000000"/>
                </a:solidFill>
              </a:rPr>
              <a:t>고민하던 </a:t>
            </a:r>
            <a:r>
              <a:rPr lang="ko-KR" altLang="en-US" sz="1600" b="1" kern="0" dirty="0" err="1" smtClean="0">
                <a:solidFill>
                  <a:srgbClr val="000000"/>
                </a:solidFill>
              </a:rPr>
              <a:t>이든이는</a:t>
            </a:r>
            <a:r>
              <a:rPr lang="ko-KR" altLang="en-US" sz="1600" b="1" kern="0" dirty="0" smtClean="0">
                <a:solidFill>
                  <a:srgbClr val="000000"/>
                </a:solidFill>
              </a:rPr>
              <a:t> </a:t>
            </a:r>
            <a:endParaRPr lang="en-US" altLang="ko-KR" sz="1600" b="1" kern="0" dirty="0" smtClean="0">
              <a:solidFill>
                <a:srgbClr val="000000"/>
              </a:solidFill>
            </a:endParaRPr>
          </a:p>
          <a:p>
            <a:pPr algn="ctr" fontAlgn="base" latinLnBrk="0">
              <a:lnSpc>
                <a:spcPct val="150000"/>
              </a:lnSpc>
            </a:pPr>
            <a:r>
              <a:rPr lang="ko-KR" altLang="en-US" sz="1600" b="1" kern="0" dirty="0" smtClean="0">
                <a:solidFill>
                  <a:srgbClr val="000000"/>
                </a:solidFill>
              </a:rPr>
              <a:t>거절하기로 결정했다</a:t>
            </a:r>
            <a:r>
              <a:rPr lang="en-US" altLang="ko-KR" sz="1600" b="1" kern="0" dirty="0" smtClean="0">
                <a:solidFill>
                  <a:srgbClr val="000000"/>
                </a:solidFill>
              </a:rPr>
              <a:t>. </a:t>
            </a:r>
            <a:r>
              <a:rPr lang="ko-KR" altLang="en-US" sz="1600" b="1" kern="0" dirty="0" smtClean="0">
                <a:solidFill>
                  <a:srgbClr val="000000"/>
                </a:solidFill>
              </a:rPr>
              <a:t>이때 </a:t>
            </a:r>
            <a:r>
              <a:rPr lang="ko-KR" altLang="en-US" sz="1600" b="1" kern="0" dirty="0" err="1" smtClean="0">
                <a:solidFill>
                  <a:srgbClr val="000000"/>
                </a:solidFill>
              </a:rPr>
              <a:t>이든이는</a:t>
            </a:r>
            <a:r>
              <a:rPr lang="ko-KR" altLang="en-US" sz="1600" b="1" kern="0" dirty="0" smtClean="0">
                <a:solidFill>
                  <a:srgbClr val="000000"/>
                </a:solidFill>
              </a:rPr>
              <a:t> 형에게 </a:t>
            </a:r>
            <a:endParaRPr lang="en-US" altLang="ko-KR" sz="1600" b="1" kern="0" dirty="0" smtClean="0">
              <a:solidFill>
                <a:srgbClr val="000000"/>
              </a:solidFill>
            </a:endParaRPr>
          </a:p>
          <a:p>
            <a:pPr algn="ctr" fontAlgn="base" latinLnBrk="0">
              <a:lnSpc>
                <a:spcPct val="150000"/>
              </a:lnSpc>
            </a:pPr>
            <a:r>
              <a:rPr lang="ko-KR" altLang="en-US" sz="1600" b="1" kern="0" dirty="0" smtClean="0">
                <a:solidFill>
                  <a:srgbClr val="FF0000"/>
                </a:solidFill>
              </a:rPr>
              <a:t>뭐라고 이야기하면 좋을까</a:t>
            </a:r>
            <a:r>
              <a:rPr lang="en-US" altLang="ko-KR" sz="1600" b="1" kern="0" dirty="0" smtClean="0">
                <a:solidFill>
                  <a:srgbClr val="FF0000"/>
                </a:solidFill>
              </a:rPr>
              <a:t>?</a:t>
            </a:r>
            <a:endParaRPr lang="ko-KR" altLang="en-US" sz="1600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3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E:\2023 이든에듀\흡연예방 활동지 ppt\20230419_0855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960"/>
          <a:stretch/>
        </p:blipFill>
        <p:spPr bwMode="auto">
          <a:xfrm flipH="1">
            <a:off x="366098" y="4437112"/>
            <a:ext cx="1613613" cy="213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1187624" y="692696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440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fontAlgn="base">
              <a:lnSpc>
                <a:spcPct val="160000"/>
              </a:lnSpc>
            </a:pPr>
            <a:r>
              <a:rPr lang="ko-KR" altLang="en-US" sz="4000" b="1" kern="0" spc="-300" dirty="0" smtClean="0">
                <a:solidFill>
                  <a:srgbClr val="000000"/>
                </a:solidFill>
                <a:latin typeface="+mj-ea"/>
                <a:ea typeface="+mj-ea"/>
              </a:rPr>
              <a:t>만약 나에게 이런 일이</a:t>
            </a:r>
            <a:r>
              <a:rPr lang="en-US" altLang="ko-KR" sz="4000" b="1" kern="0" spc="-300" dirty="0" smtClean="0">
                <a:solidFill>
                  <a:srgbClr val="000000"/>
                </a:solidFill>
                <a:latin typeface="+mj-ea"/>
                <a:ea typeface="+mj-ea"/>
              </a:rPr>
              <a:t>…</a:t>
            </a:r>
            <a:endParaRPr lang="ko-KR" altLang="en-US" sz="4000" b="1" kern="0" spc="-3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290438-CD8C-15AC-618B-E003D1618351}"/>
              </a:ext>
            </a:extLst>
          </p:cNvPr>
          <p:cNvSpPr txBox="1"/>
          <p:nvPr/>
        </p:nvSpPr>
        <p:spPr>
          <a:xfrm>
            <a:off x="503548" y="1700808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거절하는 방법을 살펴보고 친구와 함께 연습해보세요</a:t>
            </a:r>
            <a:r>
              <a:rPr lang="en-US" altLang="ko-KR" sz="2000" dirty="0">
                <a:latin typeface="+mn-ea"/>
              </a:rPr>
              <a:t>.</a:t>
            </a:r>
            <a:endParaRPr lang="ko-KR" altLang="en-US" sz="2000" dirty="0">
              <a:latin typeface="+mn-ea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1727685" y="2420888"/>
            <a:ext cx="5760639" cy="201622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979712" y="2492896"/>
            <a:ext cx="5760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1. 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분명하게 </a:t>
            </a:r>
            <a:r>
              <a:rPr lang="en-US" altLang="ko-KR" b="1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“</a:t>
            </a:r>
            <a:r>
              <a:rPr lang="ko-KR" altLang="en-US" b="1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싫다</a:t>
            </a:r>
            <a:r>
              <a:rPr lang="en-US" altLang="ko-KR" b="1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”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라고 표현해요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 fontAlgn="base">
              <a:lnSpc>
                <a:spcPct val="200000"/>
              </a:lnSpc>
            </a:pP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2. </a:t>
            </a:r>
            <a:r>
              <a:rPr lang="ko-KR" altLang="en-US" b="1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눈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을 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보고 이야기해요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 fontAlgn="base">
              <a:lnSpc>
                <a:spcPct val="200000"/>
              </a:lnSpc>
            </a:pP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3. 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나의 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상황을 설명하며 </a:t>
            </a:r>
            <a:r>
              <a:rPr lang="ko-KR" altLang="en-US" b="1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이해를 구하고 설득해요</a:t>
            </a:r>
            <a:r>
              <a:rPr lang="en-US" altLang="ko-KR" b="1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ko-KR" altLang="en-US" b="1" dirty="0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691680" y="4869160"/>
            <a:ext cx="6845541" cy="158417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2112198" y="5061084"/>
            <a:ext cx="6004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ko-KR" altLang="en-US" sz="1600" b="1" dirty="0">
                <a:latin typeface="+mn-ea"/>
              </a:rPr>
              <a:t>나는 담배를 피우고 싶지 않아</a:t>
            </a:r>
            <a:r>
              <a:rPr lang="en-US" altLang="ko-KR" sz="1600" b="1" dirty="0">
                <a:latin typeface="+mn-ea"/>
              </a:rPr>
              <a:t>. </a:t>
            </a:r>
          </a:p>
          <a:p>
            <a:pPr algn="ctr" fontAlgn="base">
              <a:lnSpc>
                <a:spcPct val="150000"/>
              </a:lnSpc>
            </a:pPr>
            <a:r>
              <a:rPr lang="ko-KR" altLang="en-US" sz="1600" b="1" dirty="0">
                <a:latin typeface="+mn-ea"/>
              </a:rPr>
              <a:t>내 꿈은 </a:t>
            </a:r>
            <a:r>
              <a:rPr lang="ko-KR" altLang="en-US" sz="1600" b="1" dirty="0" err="1">
                <a:latin typeface="+mn-ea"/>
              </a:rPr>
              <a:t>래퍼인데</a:t>
            </a:r>
            <a:r>
              <a:rPr lang="ko-KR" altLang="en-US" sz="1600" b="1" dirty="0">
                <a:latin typeface="+mn-ea"/>
              </a:rPr>
              <a:t> 담배를 피우면 폐 건강이 나빠져서 랩을 할 때 숨이 찰까 봐 걱정돼</a:t>
            </a:r>
            <a:r>
              <a:rPr lang="en-US" altLang="ko-KR" sz="1600" b="1" dirty="0" smtClean="0">
                <a:latin typeface="+mn-ea"/>
              </a:rPr>
              <a:t>. </a:t>
            </a:r>
            <a:r>
              <a:rPr lang="ko-KR" altLang="en-US" sz="1600" b="1" dirty="0" smtClean="0">
                <a:latin typeface="+mn-ea"/>
              </a:rPr>
              <a:t>내 </a:t>
            </a:r>
            <a:r>
              <a:rPr lang="ko-KR" altLang="en-US" sz="1600" b="1" dirty="0">
                <a:latin typeface="+mn-ea"/>
              </a:rPr>
              <a:t>마음을 이해해줬으면 좋겠어</a:t>
            </a:r>
            <a:r>
              <a:rPr lang="en-US" altLang="ko-KR" sz="1600" b="1" dirty="0">
                <a:latin typeface="+mn-ea"/>
              </a:rPr>
              <a:t>.</a:t>
            </a:r>
            <a:endParaRPr lang="ko-KR" altLang="en-US" sz="1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7395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1E6D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5699</TotalTime>
  <Words>754</Words>
  <Application>Microsoft Office PowerPoint</Application>
  <PresentationFormat>화면 슬라이드 쇼(4:3)</PresentationFormat>
  <Paragraphs>156</Paragraphs>
  <Slides>18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4" baseType="lpstr">
      <vt:lpstr>KoPubWorld돋움체_Pro Bold</vt:lpstr>
      <vt:lpstr>굴림</vt:lpstr>
      <vt:lpstr>맑은 고딕</vt:lpstr>
      <vt:lpstr>함초롬바탕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user</cp:lastModifiedBy>
  <cp:revision>1750</cp:revision>
  <dcterms:created xsi:type="dcterms:W3CDTF">2015-04-30T03:02:09Z</dcterms:created>
  <dcterms:modified xsi:type="dcterms:W3CDTF">2023-05-18T00:36:19Z</dcterms:modified>
</cp:coreProperties>
</file>